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2.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3.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7.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8.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9.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0.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21.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22.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3.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24.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5.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6.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7.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8.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9.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30.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31.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32.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33.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4.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35.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36.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7.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8.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39.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40.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41.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42.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43.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44.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45.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theme/theme46.xml" ContentType="application/vnd.openxmlformats-officedocument.theme+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 id="2147483685" r:id="rId4"/>
    <p:sldMasterId id="2147483695" r:id="rId5"/>
    <p:sldMasterId id="2147483700" r:id="rId6"/>
    <p:sldMasterId id="2147483710" r:id="rId7"/>
    <p:sldMasterId id="2147483720" r:id="rId8"/>
    <p:sldMasterId id="2147483730" r:id="rId9"/>
    <p:sldMasterId id="2147483740" r:id="rId10"/>
    <p:sldMasterId id="2147483750" r:id="rId11"/>
    <p:sldMasterId id="2147483760" r:id="rId12"/>
    <p:sldMasterId id="2147483770" r:id="rId13"/>
    <p:sldMasterId id="2147483780" r:id="rId14"/>
    <p:sldMasterId id="2147483790" r:id="rId15"/>
    <p:sldMasterId id="2147483800" r:id="rId16"/>
    <p:sldMasterId id="2147483810" r:id="rId17"/>
    <p:sldMasterId id="2147483820" r:id="rId18"/>
    <p:sldMasterId id="2147483830" r:id="rId19"/>
    <p:sldMasterId id="2147483840" r:id="rId20"/>
    <p:sldMasterId id="2147483850" r:id="rId21"/>
    <p:sldMasterId id="2147483860" r:id="rId22"/>
    <p:sldMasterId id="2147483870" r:id="rId23"/>
    <p:sldMasterId id="2147483880" r:id="rId24"/>
    <p:sldMasterId id="2147483890" r:id="rId25"/>
    <p:sldMasterId id="2147483900" r:id="rId26"/>
    <p:sldMasterId id="2147483910" r:id="rId27"/>
    <p:sldMasterId id="2147483920" r:id="rId28"/>
    <p:sldMasterId id="2147483930" r:id="rId29"/>
    <p:sldMasterId id="2147483940" r:id="rId30"/>
    <p:sldMasterId id="2147483950" r:id="rId31"/>
    <p:sldMasterId id="2147483960" r:id="rId32"/>
    <p:sldMasterId id="2147483970" r:id="rId33"/>
    <p:sldMasterId id="2147483980" r:id="rId34"/>
    <p:sldMasterId id="2147483990" r:id="rId35"/>
    <p:sldMasterId id="2147484000" r:id="rId36"/>
    <p:sldMasterId id="2147484010" r:id="rId37"/>
    <p:sldMasterId id="2147484020" r:id="rId38"/>
    <p:sldMasterId id="2147484030" r:id="rId39"/>
    <p:sldMasterId id="2147484040" r:id="rId40"/>
    <p:sldMasterId id="2147484062" r:id="rId41"/>
    <p:sldMasterId id="2147484072" r:id="rId42"/>
    <p:sldMasterId id="2147484082" r:id="rId43"/>
    <p:sldMasterId id="2147484092" r:id="rId44"/>
    <p:sldMasterId id="2147484102" r:id="rId45"/>
    <p:sldMasterId id="2147484112" r:id="rId46"/>
    <p:sldMasterId id="2147484122" r:id="rId47"/>
  </p:sldMasterIdLst>
  <p:notesMasterIdLst>
    <p:notesMasterId r:id="rId71"/>
  </p:notesMasterIdLst>
  <p:handoutMasterIdLst>
    <p:handoutMasterId r:id="rId72"/>
  </p:handoutMasterIdLst>
  <p:sldIdLst>
    <p:sldId id="336" r:id="rId48"/>
    <p:sldId id="370" r:id="rId49"/>
    <p:sldId id="312" r:id="rId50"/>
    <p:sldId id="375" r:id="rId51"/>
    <p:sldId id="373" r:id="rId52"/>
    <p:sldId id="376" r:id="rId53"/>
    <p:sldId id="374" r:id="rId54"/>
    <p:sldId id="290" r:id="rId55"/>
    <p:sldId id="329" r:id="rId56"/>
    <p:sldId id="377" r:id="rId57"/>
    <p:sldId id="371" r:id="rId58"/>
    <p:sldId id="296" r:id="rId59"/>
    <p:sldId id="356" r:id="rId60"/>
    <p:sldId id="357" r:id="rId61"/>
    <p:sldId id="299" r:id="rId62"/>
    <p:sldId id="361" r:id="rId63"/>
    <p:sldId id="378" r:id="rId64"/>
    <p:sldId id="362" r:id="rId65"/>
    <p:sldId id="364" r:id="rId66"/>
    <p:sldId id="365" r:id="rId67"/>
    <p:sldId id="366" r:id="rId68"/>
    <p:sldId id="368" r:id="rId69"/>
    <p:sldId id="355" r:id="rId70"/>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36699"/>
    <a:srgbClr val="333300"/>
    <a:srgbClr val="663300"/>
    <a:srgbClr val="003366"/>
    <a:srgbClr val="666699"/>
    <a:srgbClr val="197AAB"/>
    <a:srgbClr val="2C3698"/>
    <a:srgbClr val="0066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12" autoAdjust="0"/>
  </p:normalViewPr>
  <p:slideViewPr>
    <p:cSldViewPr>
      <p:cViewPr varScale="1">
        <p:scale>
          <a:sx n="47" d="100"/>
          <a:sy n="47" d="100"/>
        </p:scale>
        <p:origin x="-1363" y="-8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2808" y="-12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 Target="slides/slide3.xml"/><Relationship Id="rId55" Type="http://schemas.openxmlformats.org/officeDocument/2006/relationships/slide" Target="slides/slide8.xml"/><Relationship Id="rId63" Type="http://schemas.openxmlformats.org/officeDocument/2006/relationships/slide" Target="slides/slide16.xml"/><Relationship Id="rId68" Type="http://schemas.openxmlformats.org/officeDocument/2006/relationships/slide" Target="slides/slide2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6.xml"/><Relationship Id="rId58" Type="http://schemas.openxmlformats.org/officeDocument/2006/relationships/slide" Target="slides/slide11.xml"/><Relationship Id="rId66" Type="http://schemas.openxmlformats.org/officeDocument/2006/relationships/slide" Target="slides/slide1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2.xml"/><Relationship Id="rId57" Type="http://schemas.openxmlformats.org/officeDocument/2006/relationships/slide" Target="slides/slide10.xml"/><Relationship Id="rId61"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5.xml"/><Relationship Id="rId60" Type="http://schemas.openxmlformats.org/officeDocument/2006/relationships/slide" Target="slides/slide13.xml"/><Relationship Id="rId65" Type="http://schemas.openxmlformats.org/officeDocument/2006/relationships/slide" Target="slides/slide1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1.xml"/><Relationship Id="rId56" Type="http://schemas.openxmlformats.org/officeDocument/2006/relationships/slide" Target="slides/slide9.xml"/><Relationship Id="rId64" Type="http://schemas.openxmlformats.org/officeDocument/2006/relationships/slide" Target="slides/slide17.xml"/><Relationship Id="rId69" Type="http://schemas.openxmlformats.org/officeDocument/2006/relationships/slide" Target="slides/slide22.xml"/><Relationship Id="rId8" Type="http://schemas.openxmlformats.org/officeDocument/2006/relationships/slideMaster" Target="slideMasters/slideMaster8.xml"/><Relationship Id="rId51" Type="http://schemas.openxmlformats.org/officeDocument/2006/relationships/slide" Target="slides/slide4.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2.xml"/><Relationship Id="rId67" Type="http://schemas.openxmlformats.org/officeDocument/2006/relationships/slide" Target="slides/slide2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7.xml"/><Relationship Id="rId62" Type="http://schemas.openxmlformats.org/officeDocument/2006/relationships/slide" Target="slides/slide15.xml"/><Relationship Id="rId70" Type="http://schemas.openxmlformats.org/officeDocument/2006/relationships/slide" Target="slides/slide2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6A2AD3F6-68ED-4655-ADFB-75C5B0316ECC}" type="datetimeFigureOut">
              <a:rPr lang="en-GB" smtClean="0"/>
              <a:pPr/>
              <a:t>23/02/2015</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A23D7861-D3F3-426D-93BB-5E810F3DE1E4}" type="slidenum">
              <a:rPr lang="en-GB" smtClean="0"/>
              <a:pPr/>
              <a:t>‹#›</a:t>
            </a:fld>
            <a:endParaRPr lang="en-GB"/>
          </a:p>
        </p:txBody>
      </p:sp>
    </p:spTree>
    <p:extLst>
      <p:ext uri="{BB962C8B-B14F-4D97-AF65-F5344CB8AC3E}">
        <p14:creationId xmlns:p14="http://schemas.microsoft.com/office/powerpoint/2010/main" val="1894471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BD46125D-DA32-4836-9101-D35D9A3F073B}" type="datetimeFigureOut">
              <a:rPr lang="en-GB" smtClean="0"/>
              <a:pPr/>
              <a:t>23/02/2015</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77416E07-E978-420E-8808-A0AE691D8260}" type="slidenum">
              <a:rPr lang="en-GB" smtClean="0"/>
              <a:pPr/>
              <a:t>‹#›</a:t>
            </a:fld>
            <a:endParaRPr lang="en-GB"/>
          </a:p>
        </p:txBody>
      </p:sp>
    </p:spTree>
    <p:extLst>
      <p:ext uri="{BB962C8B-B14F-4D97-AF65-F5344CB8AC3E}">
        <p14:creationId xmlns:p14="http://schemas.microsoft.com/office/powerpoint/2010/main" val="156199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20750" y="742950"/>
            <a:ext cx="4953000" cy="37147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dirty="0">
              <a:ea typeface="ヒラギノ角ゴ Pro W3"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charset="0"/>
                <a:ea typeface="ヒラギノ角ゴ Pro W3" charset="0"/>
                <a:cs typeface="ヒラギノ角ゴ Pro W3" charset="0"/>
              </a:defRPr>
            </a:lvl1pPr>
            <a:lvl2pPr marL="741761" indent="-285293">
              <a:defRPr sz="2400">
                <a:solidFill>
                  <a:schemeClr val="tx1"/>
                </a:solidFill>
                <a:latin typeface="Lucida Grande" charset="0"/>
                <a:ea typeface="ヒラギノ角ゴ Pro W3" charset="0"/>
                <a:cs typeface="ヒラギノ角ゴ Pro W3" charset="0"/>
              </a:defRPr>
            </a:lvl2pPr>
            <a:lvl3pPr marL="1141171" indent="-228234">
              <a:defRPr sz="2400">
                <a:solidFill>
                  <a:schemeClr val="tx1"/>
                </a:solidFill>
                <a:latin typeface="Lucida Grande" charset="0"/>
                <a:ea typeface="ヒラギノ角ゴ Pro W3" charset="0"/>
                <a:cs typeface="ヒラギノ角ゴ Pro W3" charset="0"/>
              </a:defRPr>
            </a:lvl3pPr>
            <a:lvl4pPr marL="1597640" indent="-228234">
              <a:defRPr sz="2400">
                <a:solidFill>
                  <a:schemeClr val="tx1"/>
                </a:solidFill>
                <a:latin typeface="Lucida Grande" charset="0"/>
                <a:ea typeface="ヒラギノ角ゴ Pro W3" charset="0"/>
                <a:cs typeface="ヒラギノ角ゴ Pro W3" charset="0"/>
              </a:defRPr>
            </a:lvl4pPr>
            <a:lvl5pPr marL="2054108" indent="-228234">
              <a:defRPr sz="2400">
                <a:solidFill>
                  <a:schemeClr val="tx1"/>
                </a:solidFill>
                <a:latin typeface="Lucida Grande" charset="0"/>
                <a:ea typeface="ヒラギノ角ゴ Pro W3" charset="0"/>
                <a:cs typeface="ヒラギノ角ゴ Pro W3" charset="0"/>
              </a:defRPr>
            </a:lvl5pPr>
            <a:lvl6pPr marL="2510577"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67045"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3514"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79982" indent="-228234"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fld id="{0348A2A4-79F0-5F42-9FA9-5597C2232BA3}" type="slidenum">
              <a:rPr lang="en-US" sz="1200">
                <a:solidFill>
                  <a:prstClr val="black"/>
                </a:solidFill>
                <a:latin typeface="Calibri"/>
              </a:rPr>
              <a:pPr/>
              <a:t>1</a:t>
            </a:fld>
            <a:endParaRPr lang="en-US" sz="1200" dirty="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anyone has any queries about the nominations exercise, they can contact Trish Mullins.</a:t>
            </a:r>
            <a:endParaRPr lang="en-GB" dirty="0"/>
          </a:p>
        </p:txBody>
      </p:sp>
      <p:sp>
        <p:nvSpPr>
          <p:cNvPr id="4" name="Slide Number Placeholder 3"/>
          <p:cNvSpPr>
            <a:spLocks noGrp="1"/>
          </p:cNvSpPr>
          <p:nvPr>
            <p:ph type="sldNum" sz="quarter" idx="10"/>
          </p:nvPr>
        </p:nvSpPr>
        <p:spPr/>
        <p:txBody>
          <a:bodyPr/>
          <a:lstStyle/>
          <a:p>
            <a:fld id="{77416E07-E978-420E-8808-A0AE691D8260}" type="slidenum">
              <a:rPr lang="en-GB" smtClean="0"/>
              <a:pPr/>
              <a:t>10</a:t>
            </a:fld>
            <a:endParaRPr lang="en-GB"/>
          </a:p>
        </p:txBody>
      </p:sp>
    </p:spTree>
    <p:extLst>
      <p:ext uri="{BB962C8B-B14F-4D97-AF65-F5344CB8AC3E}">
        <p14:creationId xmlns:p14="http://schemas.microsoft.com/office/powerpoint/2010/main" val="152338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20750" y="742950"/>
            <a:ext cx="4953000" cy="371475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sz="1400" dirty="0">
              <a:latin typeface="+mn-lt"/>
              <a:ea typeface="ヒラギノ角ゴ Pro W3"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charset="0"/>
                <a:ea typeface="ヒラギノ角ゴ Pro W3" charset="0"/>
                <a:cs typeface="ヒラギノ角ゴ Pro W3" charset="0"/>
              </a:defRPr>
            </a:lvl1pPr>
            <a:lvl2pPr marL="742760" indent="-285676">
              <a:defRPr sz="2400">
                <a:solidFill>
                  <a:schemeClr val="tx1"/>
                </a:solidFill>
                <a:latin typeface="Lucida Grande" charset="0"/>
                <a:ea typeface="ヒラギノ角ゴ Pro W3" charset="0"/>
                <a:cs typeface="ヒラギノ角ゴ Pro W3" charset="0"/>
              </a:defRPr>
            </a:lvl2pPr>
            <a:lvl3pPr marL="1142709" indent="-228542">
              <a:defRPr sz="2400">
                <a:solidFill>
                  <a:schemeClr val="tx1"/>
                </a:solidFill>
                <a:latin typeface="Lucida Grande" charset="0"/>
                <a:ea typeface="ヒラギノ角ゴ Pro W3" charset="0"/>
                <a:cs typeface="ヒラギノ角ゴ Pro W3" charset="0"/>
              </a:defRPr>
            </a:lvl3pPr>
            <a:lvl4pPr marL="1599792" indent="-228542">
              <a:defRPr sz="2400">
                <a:solidFill>
                  <a:schemeClr val="tx1"/>
                </a:solidFill>
                <a:latin typeface="Lucida Grande" charset="0"/>
                <a:ea typeface="ヒラギノ角ゴ Pro W3" charset="0"/>
                <a:cs typeface="ヒラギノ角ゴ Pro W3" charset="0"/>
              </a:defRPr>
            </a:lvl4pPr>
            <a:lvl5pPr marL="2056875" indent="-228542">
              <a:defRPr sz="2400">
                <a:solidFill>
                  <a:schemeClr val="tx1"/>
                </a:solidFill>
                <a:latin typeface="Lucida Grande" charset="0"/>
                <a:ea typeface="ヒラギノ角ゴ Pro W3" charset="0"/>
                <a:cs typeface="ヒラギノ角ゴ Pro W3" charset="0"/>
              </a:defRPr>
            </a:lvl5pPr>
            <a:lvl6pPr marL="2513958" indent="-228542"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042" indent="-228542"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8125" indent="-228542"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5209" indent="-228542"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fld id="{B73A7F7C-58EA-0944-B3F5-CAAAFC3E4B2B}" type="slidenum">
              <a:rPr lang="en-US" sz="1100">
                <a:solidFill>
                  <a:srgbClr val="000000"/>
                </a:solidFill>
                <a:latin typeface="Calibri"/>
              </a:rPr>
              <a:pPr/>
              <a:t>11</a:t>
            </a:fld>
            <a:endParaRPr lang="en-US" sz="1100" dirty="0">
              <a:solidFill>
                <a:srgbClr val="000000"/>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a:xfrm>
            <a:off x="660946" y="4664968"/>
            <a:ext cx="5472608" cy="4457226"/>
          </a:xfrm>
        </p:spPr>
        <p:txBody>
          <a:bodyPr/>
          <a:lstStyle/>
          <a:p>
            <a:pPr>
              <a:spcBef>
                <a:spcPts val="0"/>
              </a:spcBef>
            </a:pPr>
            <a:r>
              <a:rPr lang="en-GB" dirty="0" smtClean="0">
                <a:latin typeface="Calibri" panose="020F0502020204030204" pitchFamily="34" charset="0"/>
                <a:cs typeface="Calibri" panose="020F0502020204030204" pitchFamily="34" charset="0"/>
              </a:rPr>
              <a:t>The Chancellor of the Exchequer George Osborne gave his annual Autumn Statement to Parliament on 03 December 2014. He said to the House of Commons, “today we boost our skills, our exports, our science, our infrastructure,” and described science as “a personal priority of mine as Chancellor.” </a:t>
            </a:r>
          </a:p>
          <a:p>
            <a:pPr>
              <a:spcBef>
                <a:spcPts val="400"/>
              </a:spcBef>
            </a:pPr>
            <a:r>
              <a:rPr lang="en-GB" dirty="0" smtClean="0">
                <a:latin typeface="Calibri" panose="020F0502020204030204" pitchFamily="34" charset="0"/>
                <a:cs typeface="Calibri" panose="020F0502020204030204" pitchFamily="34" charset="0"/>
              </a:rPr>
              <a:t>Announcements related to Science:</a:t>
            </a:r>
          </a:p>
          <a:p>
            <a:pPr>
              <a:spcBef>
                <a:spcPts val="400"/>
              </a:spcBef>
            </a:pPr>
            <a:r>
              <a:rPr lang="en-GB" b="1" dirty="0" smtClean="0">
                <a:latin typeface="Calibri" panose="020F0502020204030204" pitchFamily="34" charset="0"/>
                <a:cs typeface="Calibri" panose="020F0502020204030204" pitchFamily="34" charset="0"/>
              </a:rPr>
              <a:t>Loans for postgraduate masters</a:t>
            </a:r>
          </a:p>
          <a:p>
            <a:pPr>
              <a:spcBef>
                <a:spcPts val="0"/>
              </a:spcBef>
              <a:spcAft>
                <a:spcPts val="0"/>
              </a:spcAft>
            </a:pPr>
            <a:r>
              <a:rPr lang="en-GB" dirty="0" smtClean="0">
                <a:latin typeface="Calibri" panose="020F0502020204030204" pitchFamily="34" charset="0"/>
                <a:cs typeface="Calibri" panose="020F0502020204030204" pitchFamily="34" charset="0"/>
              </a:rPr>
              <a:t>From 2016-17, income-contingent loans will be available for postgraduate taught masters courses in any subject for those under the age of 30. </a:t>
            </a:r>
          </a:p>
          <a:p>
            <a:pPr marL="171450" indent="-171450">
              <a:spcBef>
                <a:spcPts val="0"/>
              </a:spcBef>
              <a:spcAft>
                <a:spcPts val="0"/>
              </a:spcAft>
              <a:buFont typeface="Arial" panose="020B0604020202020204" pitchFamily="34" charset="0"/>
              <a:buChar char="•"/>
            </a:pPr>
            <a:r>
              <a:rPr lang="en-GB" dirty="0" smtClean="0">
                <a:latin typeface="Calibri" panose="020F0502020204030204" pitchFamily="34" charset="0"/>
                <a:cs typeface="Calibri" panose="020F0502020204030204" pitchFamily="34" charset="0"/>
              </a:rPr>
              <a:t>The loans, of up to £10,000, will beat commercial rates. </a:t>
            </a:r>
          </a:p>
          <a:p>
            <a:pPr marL="171450" indent="-171450">
              <a:spcBef>
                <a:spcPts val="0"/>
              </a:spcBef>
              <a:spcAft>
                <a:spcPts val="0"/>
              </a:spcAft>
              <a:buFont typeface="Arial" panose="020B0604020202020204" pitchFamily="34" charset="0"/>
              <a:buChar char="•"/>
            </a:pPr>
            <a:r>
              <a:rPr lang="en-GB" dirty="0" smtClean="0">
                <a:latin typeface="Calibri" panose="020F0502020204030204" pitchFamily="34" charset="0"/>
                <a:cs typeface="Calibri" panose="020F0502020204030204" pitchFamily="34" charset="0"/>
              </a:rPr>
              <a:t>This will mean that more people will be able to take advantage of postgraduate courses, including those from low income backgrounds. </a:t>
            </a:r>
          </a:p>
          <a:p>
            <a:pPr>
              <a:spcBef>
                <a:spcPts val="400"/>
              </a:spcBef>
            </a:pPr>
            <a:r>
              <a:rPr lang="en-GB" b="1" dirty="0" smtClean="0">
                <a:latin typeface="Calibri" panose="020F0502020204030204" pitchFamily="34" charset="0"/>
                <a:cs typeface="Calibri" panose="020F0502020204030204" pitchFamily="34" charset="0"/>
              </a:rPr>
              <a:t>£5.9 billion sustained investment in science</a:t>
            </a:r>
          </a:p>
          <a:p>
            <a:pPr marL="0" indent="0">
              <a:spcBef>
                <a:spcPts val="0"/>
              </a:spcBef>
              <a:buFont typeface="Arial" panose="020B0604020202020204" pitchFamily="34" charset="0"/>
              <a:buNone/>
            </a:pPr>
            <a:r>
              <a:rPr lang="en-GB" dirty="0" smtClean="0">
                <a:latin typeface="Calibri" panose="020F0502020204030204" pitchFamily="34" charset="0"/>
                <a:cs typeface="Calibri" panose="020F0502020204030204" pitchFamily="34" charset="0"/>
              </a:rPr>
              <a:t>The Government will invest £5.9 billion into the UK’s research infrastructure over 2016-21. This funding will include a £2.9 billion Grand Challenges fund, which will enable the UK to invest in major research facilities of national significance. This strategy commits £0.8 billion of this to major new research facilities and projects including: </a:t>
            </a:r>
          </a:p>
          <a:p>
            <a:pPr marL="177800" lvl="1" indent="-171450">
              <a:spcBef>
                <a:spcPts val="0"/>
              </a:spcBef>
              <a:buFont typeface="Arial" panose="020B0604020202020204" pitchFamily="34" charset="0"/>
              <a:buChar char="•"/>
            </a:pPr>
            <a:r>
              <a:rPr lang="en-GB" dirty="0" smtClean="0">
                <a:latin typeface="Calibri" panose="020F0502020204030204" pitchFamily="34" charset="0"/>
                <a:cs typeface="Calibri" panose="020F0502020204030204" pitchFamily="34" charset="0"/>
              </a:rPr>
              <a:t>£235 million in the advanced materials </a:t>
            </a:r>
            <a:r>
              <a:rPr lang="en-GB" b="1" dirty="0" smtClean="0">
                <a:latin typeface="Calibri" panose="020F0502020204030204" pitchFamily="34" charset="0"/>
                <a:cs typeface="Calibri" panose="020F0502020204030204" pitchFamily="34" charset="0"/>
              </a:rPr>
              <a:t>Sir Henry Royce Institute</a:t>
            </a:r>
            <a:r>
              <a:rPr lang="en-GB" dirty="0" smtClean="0">
                <a:latin typeface="Calibri" panose="020F0502020204030204" pitchFamily="34" charset="0"/>
                <a:cs typeface="Calibri" panose="020F0502020204030204" pitchFamily="34" charset="0"/>
              </a:rPr>
              <a:t>; </a:t>
            </a:r>
          </a:p>
          <a:p>
            <a:pPr marL="177800" lvl="1" indent="-171450">
              <a:spcBef>
                <a:spcPts val="0"/>
              </a:spcBef>
              <a:buFont typeface="Arial" panose="020B0604020202020204" pitchFamily="34" charset="0"/>
              <a:buChar char="•"/>
            </a:pPr>
            <a:r>
              <a:rPr lang="en-GB" dirty="0" smtClean="0">
                <a:latin typeface="Calibri" panose="020F0502020204030204" pitchFamily="34" charset="0"/>
                <a:cs typeface="Calibri" panose="020F0502020204030204" pitchFamily="34" charset="0"/>
              </a:rPr>
              <a:t>£113 million in a Cognitive Computing Research Centre at</a:t>
            </a:r>
            <a:r>
              <a:rPr lang="en-GB" b="1" dirty="0" smtClean="0">
                <a:latin typeface="Calibri" panose="020F0502020204030204" pitchFamily="34" charset="0"/>
                <a:cs typeface="Calibri" panose="020F0502020204030204" pitchFamily="34" charset="0"/>
              </a:rPr>
              <a:t> STFC’s </a:t>
            </a:r>
            <a:r>
              <a:rPr lang="en-GB" b="1" dirty="0" err="1" smtClean="0">
                <a:latin typeface="Calibri" panose="020F0502020204030204" pitchFamily="34" charset="0"/>
                <a:cs typeface="Calibri" panose="020F0502020204030204" pitchFamily="34" charset="0"/>
              </a:rPr>
              <a:t>Hartree</a:t>
            </a:r>
            <a:r>
              <a:rPr lang="en-GB" b="1" dirty="0" smtClean="0">
                <a:latin typeface="Calibri" panose="020F0502020204030204" pitchFamily="34" charset="0"/>
                <a:cs typeface="Calibri" panose="020F0502020204030204" pitchFamily="34" charset="0"/>
              </a:rPr>
              <a:t> Centre</a:t>
            </a:r>
            <a:r>
              <a:rPr lang="en-GB" dirty="0" smtClean="0">
                <a:latin typeface="Calibri" panose="020F0502020204030204" pitchFamily="34" charset="0"/>
                <a:cs typeface="Calibri" panose="020F0502020204030204" pitchFamily="34" charset="0"/>
              </a:rPr>
              <a:t>, </a:t>
            </a:r>
            <a:r>
              <a:rPr lang="en-GB" dirty="0" err="1" smtClean="0">
                <a:latin typeface="Calibri" panose="020F0502020204030204" pitchFamily="34" charset="0"/>
                <a:cs typeface="Calibri" panose="020F0502020204030204" pitchFamily="34" charset="0"/>
              </a:rPr>
              <a:t>Daresbury</a:t>
            </a:r>
            <a:r>
              <a:rPr lang="en-GB" dirty="0" smtClean="0">
                <a:latin typeface="Calibri" panose="020F0502020204030204" pitchFamily="34" charset="0"/>
                <a:cs typeface="Calibri" panose="020F0502020204030204" pitchFamily="34" charset="0"/>
              </a:rPr>
              <a:t>, which will enable non-computer specialists to gain insights from big data in order to enhance and design products, services and manufacturing processes; </a:t>
            </a:r>
          </a:p>
          <a:p>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2182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2338" y="744538"/>
            <a:ext cx="4949825" cy="3713162"/>
          </a:xfrm>
        </p:spPr>
      </p:sp>
      <p:sp>
        <p:nvSpPr>
          <p:cNvPr id="3" name="Notes Placeholder 2"/>
          <p:cNvSpPr>
            <a:spLocks noGrp="1"/>
          </p:cNvSpPr>
          <p:nvPr>
            <p:ph type="body" idx="1"/>
          </p:nvPr>
        </p:nvSpPr>
        <p:spPr/>
        <p:txBody>
          <a:bodyPr>
            <a:normAutofit/>
          </a:bodyPr>
          <a:lstStyle/>
          <a:p>
            <a:pPr marL="0" lvl="1"/>
            <a:endParaRPr lang="en-GB" sz="1400" dirty="0" smtClean="0">
              <a:cs typeface="Calibri" pitchFamily="34" charset="0"/>
            </a:endParaRPr>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72247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272247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272247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272247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20750" y="742950"/>
            <a:ext cx="4953000" cy="371475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sz="1400" dirty="0">
              <a:latin typeface="+mn-lt"/>
              <a:ea typeface="ヒラギノ角ゴ Pro W3"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charset="0"/>
                <a:ea typeface="ヒラギノ角ゴ Pro W3" charset="0"/>
                <a:cs typeface="ヒラギノ角ゴ Pro W3" charset="0"/>
              </a:defRPr>
            </a:lvl1pPr>
            <a:lvl2pPr marL="742760" indent="-285676">
              <a:defRPr sz="2400">
                <a:solidFill>
                  <a:schemeClr val="tx1"/>
                </a:solidFill>
                <a:latin typeface="Lucida Grande" charset="0"/>
                <a:ea typeface="ヒラギノ角ゴ Pro W3" charset="0"/>
                <a:cs typeface="ヒラギノ角ゴ Pro W3" charset="0"/>
              </a:defRPr>
            </a:lvl2pPr>
            <a:lvl3pPr marL="1142709" indent="-228542">
              <a:defRPr sz="2400">
                <a:solidFill>
                  <a:schemeClr val="tx1"/>
                </a:solidFill>
                <a:latin typeface="Lucida Grande" charset="0"/>
                <a:ea typeface="ヒラギノ角ゴ Pro W3" charset="0"/>
                <a:cs typeface="ヒラギノ角ゴ Pro W3" charset="0"/>
              </a:defRPr>
            </a:lvl3pPr>
            <a:lvl4pPr marL="1599792" indent="-228542">
              <a:defRPr sz="2400">
                <a:solidFill>
                  <a:schemeClr val="tx1"/>
                </a:solidFill>
                <a:latin typeface="Lucida Grande" charset="0"/>
                <a:ea typeface="ヒラギノ角ゴ Pro W3" charset="0"/>
                <a:cs typeface="ヒラギノ角ゴ Pro W3" charset="0"/>
              </a:defRPr>
            </a:lvl4pPr>
            <a:lvl5pPr marL="2056875" indent="-228542">
              <a:defRPr sz="2400">
                <a:solidFill>
                  <a:schemeClr val="tx1"/>
                </a:solidFill>
                <a:latin typeface="Lucida Grande" charset="0"/>
                <a:ea typeface="ヒラギノ角ゴ Pro W3" charset="0"/>
                <a:cs typeface="ヒラギノ角ゴ Pro W3" charset="0"/>
              </a:defRPr>
            </a:lvl5pPr>
            <a:lvl6pPr marL="2513958" indent="-228542"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042" indent="-228542"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8125" indent="-228542"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5209" indent="-228542"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fld id="{B73A7F7C-58EA-0944-B3F5-CAAAFC3E4B2B}" type="slidenum">
              <a:rPr lang="en-US" sz="1100">
                <a:solidFill>
                  <a:srgbClr val="000000"/>
                </a:solidFill>
                <a:latin typeface="Calibri"/>
              </a:rPr>
              <a:pPr/>
              <a:t>2</a:t>
            </a:fld>
            <a:endParaRPr lang="en-US" sz="1100" dirty="0">
              <a:solidFill>
                <a:srgbClr val="000000"/>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Handover of UKIRT to University of Hawaii took place in October 2014; operations by Lockheed and University of Arizona </a:t>
            </a:r>
          </a:p>
          <a:p>
            <a:pPr lvl="0"/>
            <a:r>
              <a:rPr lang="en-GB" sz="1200" kern="1200" dirty="0" smtClean="0">
                <a:solidFill>
                  <a:schemeClr val="tx1"/>
                </a:solidFill>
                <a:effectLst/>
                <a:latin typeface="+mn-lt"/>
                <a:ea typeface="+mn-ea"/>
                <a:cs typeface="+mn-cs"/>
              </a:rPr>
              <a:t>Transfer of JCMT to University of Hawaii took place in January 2015; operations by East Asian Observatory</a:t>
            </a:r>
          </a:p>
          <a:p>
            <a:pPr lvl="0"/>
            <a:r>
              <a:rPr lang="en-GB" sz="1200" kern="1200" dirty="0" smtClean="0">
                <a:solidFill>
                  <a:schemeClr val="tx1"/>
                </a:solidFill>
                <a:effectLst/>
                <a:latin typeface="+mn-lt"/>
                <a:ea typeface="+mn-ea"/>
                <a:cs typeface="+mn-cs"/>
              </a:rPr>
              <a:t>STFC have made an award to allow UK consortium continued access to JCMT  for 3 years</a:t>
            </a:r>
          </a:p>
          <a:p>
            <a:pPr lvl="0"/>
            <a:r>
              <a:rPr lang="en-GB" sz="1200" kern="1200" dirty="0" smtClean="0">
                <a:solidFill>
                  <a:schemeClr val="tx1"/>
                </a:solidFill>
                <a:effectLst/>
                <a:latin typeface="+mn-lt"/>
                <a:ea typeface="+mn-ea"/>
                <a:cs typeface="+mn-cs"/>
              </a:rPr>
              <a:t>ING telescopes to be handed over to Spain (IAC) but STFC will continue to operate the facilities on behalf of Spain, Netherlands and the UK community; still working through the details</a:t>
            </a:r>
          </a:p>
          <a:p>
            <a:pPr lvl="0"/>
            <a:r>
              <a:rPr lang="en-GB" sz="1200" kern="1200" dirty="0" smtClean="0">
                <a:solidFill>
                  <a:schemeClr val="tx1"/>
                </a:solidFill>
                <a:effectLst/>
                <a:latin typeface="+mn-lt"/>
                <a:ea typeface="+mn-ea"/>
                <a:cs typeface="+mn-cs"/>
              </a:rPr>
              <a:t>Final Design Review for WEAVE planned for early 2015; multilateral agreement close to being signed</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E-ELT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ESO Council have given go ahead for construction of ELT in two phases: phase 1 will cover the construction costs of fully working telescope and powerful suite of instruments (not a de-scope) </a:t>
            </a:r>
          </a:p>
          <a:p>
            <a:pPr lvl="0"/>
            <a:r>
              <a:rPr lang="en-GB" sz="1200" kern="1200" dirty="0" smtClean="0">
                <a:solidFill>
                  <a:schemeClr val="tx1"/>
                </a:solidFill>
                <a:effectLst/>
                <a:latin typeface="+mn-lt"/>
                <a:ea typeface="+mn-ea"/>
                <a:cs typeface="+mn-cs"/>
              </a:rPr>
              <a:t>This plan is fully compatible with the UK programme for instruments which if approved by Science Board later this month, can go ahead as planned</a:t>
            </a:r>
          </a:p>
          <a:p>
            <a:pPr lvl="0"/>
            <a:r>
              <a:rPr lang="en-GB" sz="1200" kern="1200" dirty="0" smtClean="0">
                <a:solidFill>
                  <a:schemeClr val="tx1"/>
                </a:solidFill>
                <a:effectLst/>
                <a:latin typeface="+mn-lt"/>
                <a:ea typeface="+mn-ea"/>
                <a:cs typeface="+mn-cs"/>
              </a:rPr>
              <a:t>Ratification of Brazil’s accession to ESO is still not complete</a:t>
            </a:r>
          </a:p>
          <a:p>
            <a:pPr lvl="0"/>
            <a:r>
              <a:rPr lang="en-GB" sz="1200" kern="1200" dirty="0" smtClean="0">
                <a:solidFill>
                  <a:schemeClr val="tx1"/>
                </a:solidFill>
                <a:effectLst/>
                <a:latin typeface="+mn-lt"/>
                <a:ea typeface="+mn-ea"/>
                <a:cs typeface="+mn-cs"/>
              </a:rPr>
              <a:t>Continue to work with UKTI to ensure good returns for UK industry</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Notes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2 phase development plan agreed at ESO Council in December 2014</a:t>
            </a:r>
          </a:p>
          <a:p>
            <a:pPr lvl="0"/>
            <a:r>
              <a:rPr lang="en-GB" sz="1200" kern="1200" dirty="0" smtClean="0">
                <a:solidFill>
                  <a:schemeClr val="tx1"/>
                </a:solidFill>
                <a:effectLst/>
                <a:latin typeface="+mn-lt"/>
                <a:ea typeface="+mn-ea"/>
                <a:cs typeface="+mn-cs"/>
              </a:rPr>
              <a:t>The plan is not a de-scope of the telescope but a phased construction proposal, with some aspects deferred to phase 2 ensuring that the cost of Phase 1 is within that affordable from existing commitments from member states.</a:t>
            </a:r>
          </a:p>
          <a:p>
            <a:pPr lvl="0"/>
            <a:r>
              <a:rPr lang="en-GB" sz="1200" kern="1200" dirty="0" smtClean="0">
                <a:solidFill>
                  <a:schemeClr val="tx1"/>
                </a:solidFill>
                <a:effectLst/>
                <a:latin typeface="+mn-lt"/>
                <a:ea typeface="+mn-ea"/>
                <a:cs typeface="+mn-cs"/>
              </a:rPr>
              <a:t>If funds are not available from Brazil the telescope built with only phase 1 systems would still be scientifically competitive, with the full angular resolution of a 39m aperture, but a lower sensitivity than the full system</a:t>
            </a:r>
          </a:p>
          <a:p>
            <a:pPr lvl="0"/>
            <a:r>
              <a:rPr lang="en-GB" sz="1200" kern="1200" dirty="0" smtClean="0">
                <a:solidFill>
                  <a:schemeClr val="tx1"/>
                </a:solidFill>
                <a:effectLst/>
                <a:latin typeface="+mn-lt"/>
                <a:ea typeface="+mn-ea"/>
                <a:cs typeface="+mn-cs"/>
              </a:rPr>
              <a:t>Phase 1 includes a 39m diameter primary mirror, 4 of the 6 lasers for artificial guide star generation , the MICADO HARMONI and METIS instruments and the MAORY multi- conjugate adaptive optics system</a:t>
            </a:r>
          </a:p>
          <a:p>
            <a:pPr lvl="0"/>
            <a:r>
              <a:rPr lang="en-GB" sz="1200" kern="1200" dirty="0" smtClean="0">
                <a:solidFill>
                  <a:schemeClr val="tx1"/>
                </a:solidFill>
                <a:effectLst/>
                <a:latin typeface="+mn-lt"/>
                <a:ea typeface="+mn-ea"/>
                <a:cs typeface="+mn-cs"/>
              </a:rPr>
              <a:t>Including €75M from Polish accession , ESO has 86% of the funding needed for Phase 1. In order to meet the 90% total funding requirement, previously set by ESO Council, the programme would need to be extended by another two years resulting in first light in 2026.  </a:t>
            </a:r>
          </a:p>
          <a:p>
            <a:pPr lvl="0"/>
            <a:r>
              <a:rPr lang="en-GB" sz="1200" kern="1200" dirty="0" smtClean="0">
                <a:solidFill>
                  <a:schemeClr val="tx1"/>
                </a:solidFill>
                <a:effectLst/>
                <a:latin typeface="+mn-lt"/>
                <a:ea typeface="+mn-ea"/>
                <a:cs typeface="+mn-cs"/>
              </a:rPr>
              <a:t>The new plan does not diverge from the previous plan until 2017 so there is still a chance to maintain the existing schedule towards first light in 2024 if Brazil ratifies its accession in the next 2 years.</a:t>
            </a:r>
          </a:p>
          <a:p>
            <a:pPr lvl="0"/>
            <a:r>
              <a:rPr lang="en-GB" sz="1200" kern="1200" dirty="0" smtClean="0">
                <a:solidFill>
                  <a:schemeClr val="tx1"/>
                </a:solidFill>
                <a:effectLst/>
                <a:latin typeface="+mn-lt"/>
                <a:ea typeface="+mn-ea"/>
                <a:cs typeface="+mn-cs"/>
              </a:rPr>
              <a:t>This agreement is fully compatible with the UK programme and in particular means that both the HARMONI AND METIS instruments will go into full design and construction phases in 2015 </a:t>
            </a:r>
          </a:p>
          <a:p>
            <a:endParaRPr lang="en-GB" dirty="0"/>
          </a:p>
        </p:txBody>
      </p:sp>
      <p:sp>
        <p:nvSpPr>
          <p:cNvPr id="4" name="Slide Number Placeholder 3"/>
          <p:cNvSpPr>
            <a:spLocks noGrp="1"/>
          </p:cNvSpPr>
          <p:nvPr>
            <p:ph type="sldNum" sz="quarter" idx="10"/>
          </p:nvPr>
        </p:nvSpPr>
        <p:spPr/>
        <p:txBody>
          <a:bodyPr/>
          <a:lstStyle/>
          <a:p>
            <a:fld id="{77416E07-E978-420E-8808-A0AE691D8260}" type="slidenum">
              <a:rPr lang="en-GB" smtClean="0"/>
              <a:pPr/>
              <a:t>3</a:t>
            </a:fld>
            <a:endParaRPr lang="en-GB"/>
          </a:p>
        </p:txBody>
      </p:sp>
    </p:spTree>
    <p:extLst>
      <p:ext uri="{BB962C8B-B14F-4D97-AF65-F5344CB8AC3E}">
        <p14:creationId xmlns:p14="http://schemas.microsoft.com/office/powerpoint/2010/main" val="1008903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416E07-E978-420E-8808-A0AE691D826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5912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1435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416E07-E978-420E-8808-A0AE691D826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28866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Not a significant change for PPGP(T) or Astronomy who already work in this way  </a:t>
            </a:r>
          </a:p>
          <a:p>
            <a:pPr marL="171450" indent="-171450">
              <a:buFont typeface="Arial" panose="020B0604020202020204" pitchFamily="34" charset="0"/>
              <a:buChar char="•"/>
            </a:pPr>
            <a:r>
              <a:rPr lang="en-GB" dirty="0" smtClean="0"/>
              <a:t>Bigger effect for the next PPGP(E) CG round 2015</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84FE072-BE27-0041-8B3D-DF6DD920503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1282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Note: We are implementing for applications after 1</a:t>
            </a:r>
            <a:r>
              <a:rPr lang="en-GB" b="1" baseline="30000" dirty="0" smtClean="0"/>
              <a:t>st</a:t>
            </a:r>
            <a:r>
              <a:rPr lang="en-GB" b="1" dirty="0" smtClean="0"/>
              <a:t> April, not grants starting from 1</a:t>
            </a:r>
            <a:r>
              <a:rPr lang="en-GB" b="1" baseline="30000" dirty="0" smtClean="0"/>
              <a:t>st</a:t>
            </a:r>
            <a:r>
              <a:rPr lang="en-GB" b="1" dirty="0" smtClean="0"/>
              <a:t> April</a:t>
            </a:r>
            <a:endParaRPr lang="en-GB" b="1" dirty="0"/>
          </a:p>
        </p:txBody>
      </p:sp>
      <p:sp>
        <p:nvSpPr>
          <p:cNvPr id="4" name="Slide Number Placeholder 3"/>
          <p:cNvSpPr>
            <a:spLocks noGrp="1"/>
          </p:cNvSpPr>
          <p:nvPr>
            <p:ph type="sldNum" sz="quarter" idx="10"/>
          </p:nvPr>
        </p:nvSpPr>
        <p:spPr/>
        <p:txBody>
          <a:bodyPr/>
          <a:lstStyle/>
          <a:p>
            <a:fld id="{77416E07-E978-420E-8808-A0AE691D8260}" type="slidenum">
              <a:rPr lang="en-GB" smtClean="0"/>
              <a:pPr/>
              <a:t>8</a:t>
            </a:fld>
            <a:endParaRPr lang="en-GB"/>
          </a:p>
        </p:txBody>
      </p:sp>
    </p:spTree>
    <p:extLst>
      <p:ext uri="{BB962C8B-B14F-4D97-AF65-F5344CB8AC3E}">
        <p14:creationId xmlns:p14="http://schemas.microsoft.com/office/powerpoint/2010/main" val="55088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Emerging findings:</a:t>
            </a:r>
          </a:p>
          <a:p>
            <a:r>
              <a:rPr lang="en-GB" sz="1200" dirty="0" smtClean="0"/>
              <a:t> </a:t>
            </a:r>
          </a:p>
          <a:p>
            <a:pPr lvl="0"/>
            <a:r>
              <a:rPr lang="en-GB" sz="1200" dirty="0" smtClean="0"/>
              <a:t>Universities have had difficulties providing the reporting information requested by the Research Councils, so compliance is difficult to assess.</a:t>
            </a:r>
          </a:p>
          <a:p>
            <a:r>
              <a:rPr lang="en-GB" sz="1200" dirty="0" smtClean="0"/>
              <a:t> </a:t>
            </a:r>
          </a:p>
          <a:p>
            <a:pPr lvl="0"/>
            <a:r>
              <a:rPr lang="en-GB" sz="1200" dirty="0" smtClean="0"/>
              <a:t>The RCUK preference for gold open access publication may not be appropriate in all areas.</a:t>
            </a:r>
          </a:p>
          <a:p>
            <a:r>
              <a:rPr lang="en-GB" sz="1200" dirty="0" smtClean="0"/>
              <a:t> </a:t>
            </a:r>
          </a:p>
          <a:p>
            <a:pPr lvl="0"/>
            <a:r>
              <a:rPr lang="en-GB" sz="1200" dirty="0" smtClean="0"/>
              <a:t>The distribution of block grant funding to universities has created significant administrative challenges within universities.</a:t>
            </a:r>
          </a:p>
          <a:p>
            <a:r>
              <a:rPr lang="en-GB" sz="1200" dirty="0" smtClean="0"/>
              <a:t> </a:t>
            </a:r>
          </a:p>
          <a:p>
            <a:pPr lvl="0"/>
            <a:r>
              <a:rPr lang="en-GB" sz="1200" dirty="0" smtClean="0"/>
              <a:t>It is important to ensure that there is alignment between the RCUK and REF policies on open access.</a:t>
            </a:r>
          </a:p>
          <a:p>
            <a:r>
              <a:rPr lang="en-GB" sz="1200" dirty="0" smtClean="0"/>
              <a:t> </a:t>
            </a:r>
          </a:p>
          <a:p>
            <a:pPr lvl="0"/>
            <a:r>
              <a:rPr lang="en-GB" sz="1200" dirty="0" smtClean="0"/>
              <a:t>More work is needed to understand issues around embargo periods and licensing arrangements, particularly discipline-specific differences.</a:t>
            </a:r>
          </a:p>
          <a:p>
            <a:pPr lvl="0"/>
            <a:endParaRPr lang="en-GB" sz="1200" dirty="0" smtClean="0"/>
          </a:p>
          <a:p>
            <a:pPr lvl="0"/>
            <a:endParaRPr lang="en-GB" sz="1200" dirty="0" smtClean="0"/>
          </a:p>
          <a:p>
            <a:r>
              <a:rPr lang="en-GB" sz="1200" dirty="0" smtClean="0"/>
              <a:t>Further block funding in support of the policy implementation will be issued to universities to cover 2015/16.  Funding beyond that will be subject to the outcome of the review.</a:t>
            </a:r>
          </a:p>
          <a:p>
            <a:r>
              <a:rPr lang="en-GB" sz="1200" dirty="0" smtClean="0"/>
              <a:t> </a:t>
            </a:r>
          </a:p>
          <a:p>
            <a:r>
              <a:rPr lang="en-GB" sz="1200" dirty="0" smtClean="0"/>
              <a:t>In parallel, STFC is contributing €230,000 in each of 2015 and 2016 to the Sponsoring Consortium for Open Access Publication in Particle Physics which enables particle physics papers to be published without direct cost to either author or reader.</a:t>
            </a:r>
          </a:p>
          <a:p>
            <a:pPr lvl="0"/>
            <a:endParaRPr lang="en-GB" sz="1200" dirty="0" smtClean="0"/>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77416E07-E978-420E-8808-A0AE691D8260}" type="slidenum">
              <a:rPr lang="en-GB" smtClean="0"/>
              <a:pPr/>
              <a:t>9</a:t>
            </a:fld>
            <a:endParaRPr lang="en-GB"/>
          </a:p>
        </p:txBody>
      </p:sp>
    </p:spTree>
    <p:extLst>
      <p:ext uri="{BB962C8B-B14F-4D97-AF65-F5344CB8AC3E}">
        <p14:creationId xmlns:p14="http://schemas.microsoft.com/office/powerpoint/2010/main" val="55088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31611B-A414-8449-BAB6-380A57A6AF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401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14605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93989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7979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8943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24682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5296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0668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59104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607828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46116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5676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70194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9544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6604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60732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904511"/>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533705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51236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31929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8719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32107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5129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736577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21899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198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28508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520244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954442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393317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99219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27308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57558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9648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833677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52999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22924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9818195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209138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84817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46864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83875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27903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479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967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476338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06093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690113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738034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910400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43038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405496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72443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23469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46697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8952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03370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475136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545102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167245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14597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20216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955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23683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19503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20199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78619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21690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985063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57477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74324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07705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77726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21757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125309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44230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636731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658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47080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322"/>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1970103"/>
            <a:ext cx="6400800" cy="1752601"/>
          </a:xfrm>
        </p:spPr>
        <p:txBody>
          <a:bodyPr/>
          <a:lstStyle>
            <a:lvl1pPr marL="0" indent="0" algn="ctr">
              <a:buNone/>
              <a:defRPr/>
            </a:lvl1pPr>
            <a:lvl2pPr marL="448091" indent="0" algn="ctr">
              <a:buNone/>
              <a:defRPr/>
            </a:lvl2pPr>
            <a:lvl3pPr marL="896171" indent="0" algn="ctr">
              <a:buNone/>
              <a:defRPr/>
            </a:lvl3pPr>
            <a:lvl4pPr marL="1344256" indent="0" algn="ctr">
              <a:buNone/>
              <a:defRPr/>
            </a:lvl4pPr>
            <a:lvl5pPr marL="1792340" indent="0" algn="ctr">
              <a:buNone/>
              <a:defRPr/>
            </a:lvl5pPr>
            <a:lvl6pPr marL="2240422" indent="0" algn="ctr">
              <a:buNone/>
              <a:defRPr/>
            </a:lvl6pPr>
            <a:lvl7pPr marL="2688514" indent="0" algn="ctr">
              <a:buNone/>
              <a:defRPr/>
            </a:lvl7pPr>
            <a:lvl8pPr marL="3136595" indent="0" algn="ctr">
              <a:buNone/>
              <a:defRPr/>
            </a:lvl8pPr>
            <a:lvl9pPr marL="3584684"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vl1pPr>
          </a:lstStyle>
          <a:p>
            <a:pPr>
              <a:defRPr/>
            </a:pPr>
            <a:endParaRPr lang="en-US">
              <a:solidFill>
                <a:srgbClr val="000000"/>
              </a:solidFill>
            </a:endParaRPr>
          </a:p>
        </p:txBody>
      </p:sp>
    </p:spTree>
    <p:extLst>
      <p:ext uri="{BB962C8B-B14F-4D97-AF65-F5344CB8AC3E}">
        <p14:creationId xmlns:p14="http://schemas.microsoft.com/office/powerpoint/2010/main" val="29040245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427"/>
            <a:ext cx="7772400" cy="380048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629998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786141"/>
            <a:ext cx="7772400" cy="1362076"/>
          </a:xfrm>
        </p:spPr>
        <p:txBody>
          <a:bodyPr anchor="t"/>
          <a:lstStyle>
            <a:lvl1pPr algn="l">
              <a:defRPr sz="39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1285892"/>
            <a:ext cx="7772400" cy="1500188"/>
          </a:xfrm>
        </p:spPr>
        <p:txBody>
          <a:bodyPr anchor="b"/>
          <a:lstStyle>
            <a:lvl1pPr marL="0" indent="0">
              <a:buNone/>
              <a:defRPr sz="2000"/>
            </a:lvl1pPr>
            <a:lvl2pPr marL="448091" indent="0">
              <a:buNone/>
              <a:defRPr sz="1800"/>
            </a:lvl2pPr>
            <a:lvl3pPr marL="896171" indent="0">
              <a:buNone/>
              <a:defRPr sz="1500"/>
            </a:lvl3pPr>
            <a:lvl4pPr marL="1344256" indent="0">
              <a:buNone/>
              <a:defRPr sz="1300"/>
            </a:lvl4pPr>
            <a:lvl5pPr marL="1792340" indent="0">
              <a:buNone/>
              <a:defRPr sz="1300"/>
            </a:lvl5pPr>
            <a:lvl6pPr marL="2240422" indent="0">
              <a:buNone/>
              <a:defRPr sz="1300"/>
            </a:lvl6pPr>
            <a:lvl7pPr marL="2688514" indent="0">
              <a:buNone/>
              <a:defRPr sz="1300"/>
            </a:lvl7pPr>
            <a:lvl8pPr marL="3136595" indent="0">
              <a:buNone/>
              <a:defRPr sz="1300"/>
            </a:lvl8pPr>
            <a:lvl9pPr marL="3584684"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526320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401"/>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427"/>
            <a:ext cx="3810000" cy="3800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063338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4669"/>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32"/>
            <a:ext cx="4040188" cy="639763"/>
          </a:xfrm>
        </p:spPr>
        <p:txBody>
          <a:bodyPr anchor="b"/>
          <a:lstStyle>
            <a:lvl1pPr marL="0" indent="0">
              <a:buNone/>
              <a:defRPr sz="2400" b="1"/>
            </a:lvl1pPr>
            <a:lvl2pPr marL="448091" indent="0">
              <a:buNone/>
              <a:defRPr sz="2000" b="1"/>
            </a:lvl2pPr>
            <a:lvl3pPr marL="896171" indent="0">
              <a:buNone/>
              <a:defRPr sz="1800" b="1"/>
            </a:lvl3pPr>
            <a:lvl4pPr marL="1344256" indent="0">
              <a:buNone/>
              <a:defRPr sz="1500" b="1"/>
            </a:lvl4pPr>
            <a:lvl5pPr marL="1792340" indent="0">
              <a:buNone/>
              <a:defRPr sz="1500" b="1"/>
            </a:lvl5pPr>
            <a:lvl6pPr marL="2240422" indent="0">
              <a:buNone/>
              <a:defRPr sz="1500" b="1"/>
            </a:lvl6pPr>
            <a:lvl7pPr marL="2688514" indent="0">
              <a:buNone/>
              <a:defRPr sz="1500" b="1"/>
            </a:lvl7pPr>
            <a:lvl8pPr marL="3136595" indent="0">
              <a:buNone/>
              <a:defRPr sz="1500" b="1"/>
            </a:lvl8pPr>
            <a:lvl9pPr marL="3584684" indent="0">
              <a:buNone/>
              <a:defRPr sz="1500" b="1"/>
            </a:lvl9pPr>
          </a:lstStyle>
          <a:p>
            <a:pPr lvl="0"/>
            <a:r>
              <a:rPr lang="en-US" dirty="0" smtClean="0"/>
              <a:t>Click to edit Master text styles</a:t>
            </a:r>
          </a:p>
        </p:txBody>
      </p:sp>
      <p:sp>
        <p:nvSpPr>
          <p:cNvPr id="4" name="Content Placeholder 3"/>
          <p:cNvSpPr>
            <a:spLocks noGrp="1"/>
          </p:cNvSpPr>
          <p:nvPr>
            <p:ph sz="half" idx="2"/>
          </p:nvPr>
        </p:nvSpPr>
        <p:spPr>
          <a:xfrm>
            <a:off x="457200" y="2174946"/>
            <a:ext cx="4040188" cy="3897331"/>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44" y="1535132"/>
            <a:ext cx="4041775" cy="639763"/>
          </a:xfrm>
        </p:spPr>
        <p:txBody>
          <a:bodyPr anchor="b"/>
          <a:lstStyle>
            <a:lvl1pPr marL="0" indent="0">
              <a:buNone/>
              <a:defRPr sz="2400" b="1"/>
            </a:lvl1pPr>
            <a:lvl2pPr marL="448091" indent="0">
              <a:buNone/>
              <a:defRPr sz="2000" b="1"/>
            </a:lvl2pPr>
            <a:lvl3pPr marL="896171" indent="0">
              <a:buNone/>
              <a:defRPr sz="1800" b="1"/>
            </a:lvl3pPr>
            <a:lvl4pPr marL="1344256" indent="0">
              <a:buNone/>
              <a:defRPr sz="1500" b="1"/>
            </a:lvl4pPr>
            <a:lvl5pPr marL="1792340" indent="0">
              <a:buNone/>
              <a:defRPr sz="1500" b="1"/>
            </a:lvl5pPr>
            <a:lvl6pPr marL="2240422" indent="0">
              <a:buNone/>
              <a:defRPr sz="1500" b="1"/>
            </a:lvl6pPr>
            <a:lvl7pPr marL="2688514" indent="0">
              <a:buNone/>
              <a:defRPr sz="1500" b="1"/>
            </a:lvl7pPr>
            <a:lvl8pPr marL="3136595" indent="0">
              <a:buNone/>
              <a:defRPr sz="1500" b="1"/>
            </a:lvl8pPr>
            <a:lvl9pPr marL="3584684" indent="0">
              <a:buNone/>
              <a:defRPr sz="1500" b="1"/>
            </a:lvl9pPr>
          </a:lstStyle>
          <a:p>
            <a:pPr lvl="0"/>
            <a:r>
              <a:rPr lang="en-US" dirty="0" smtClean="0"/>
              <a:t>Click to edit Master text styles</a:t>
            </a:r>
          </a:p>
        </p:txBody>
      </p:sp>
      <p:sp>
        <p:nvSpPr>
          <p:cNvPr id="6" name="Content Placeholder 5"/>
          <p:cNvSpPr>
            <a:spLocks noGrp="1"/>
          </p:cNvSpPr>
          <p:nvPr>
            <p:ph sz="quarter" idx="4"/>
          </p:nvPr>
        </p:nvSpPr>
        <p:spPr>
          <a:xfrm>
            <a:off x="4645044" y="2174911"/>
            <a:ext cx="4041775" cy="3182950"/>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15281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847637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970605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00" y="273061"/>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5" y="273096"/>
            <a:ext cx="5111750" cy="5084776"/>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300" y="1435133"/>
            <a:ext cx="3008313" cy="4851419"/>
          </a:xfrm>
        </p:spPr>
        <p:txBody>
          <a:bodyPr/>
          <a:lstStyle>
            <a:lvl1pPr marL="0" indent="0">
              <a:buNone/>
              <a:defRPr sz="1300"/>
            </a:lvl1pPr>
            <a:lvl2pPr marL="448091" indent="0">
              <a:buNone/>
              <a:defRPr sz="1200"/>
            </a:lvl2pPr>
            <a:lvl3pPr marL="896171" indent="0">
              <a:buNone/>
              <a:defRPr sz="1100"/>
            </a:lvl3pPr>
            <a:lvl4pPr marL="1344256" indent="0">
              <a:buNone/>
              <a:defRPr sz="900"/>
            </a:lvl4pPr>
            <a:lvl5pPr marL="1792340" indent="0">
              <a:buNone/>
              <a:defRPr sz="900"/>
            </a:lvl5pPr>
            <a:lvl6pPr marL="2240422" indent="0">
              <a:buNone/>
              <a:defRPr sz="900"/>
            </a:lvl6pPr>
            <a:lvl7pPr marL="2688514" indent="0">
              <a:buNone/>
              <a:defRPr sz="900"/>
            </a:lvl7pPr>
            <a:lvl8pPr marL="3136595" indent="0">
              <a:buNone/>
              <a:defRPr sz="900"/>
            </a:lvl8pPr>
            <a:lvl9pPr marL="3584684"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0052814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5" y="4071993"/>
            <a:ext cx="5486400" cy="56674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95" y="612815"/>
            <a:ext cx="5486400" cy="3459167"/>
          </a:xfrm>
        </p:spPr>
        <p:txBody>
          <a:bodyPr/>
          <a:lstStyle>
            <a:lvl1pPr marL="0" indent="0">
              <a:buNone/>
              <a:defRPr sz="3300"/>
            </a:lvl1pPr>
            <a:lvl2pPr marL="448091" indent="0">
              <a:buNone/>
              <a:defRPr sz="2800"/>
            </a:lvl2pPr>
            <a:lvl3pPr marL="896171" indent="0">
              <a:buNone/>
              <a:defRPr sz="2400"/>
            </a:lvl3pPr>
            <a:lvl4pPr marL="1344256" indent="0">
              <a:buNone/>
              <a:defRPr sz="2000"/>
            </a:lvl4pPr>
            <a:lvl5pPr marL="1792340" indent="0">
              <a:buNone/>
              <a:defRPr sz="2000"/>
            </a:lvl5pPr>
            <a:lvl6pPr marL="2240422" indent="0">
              <a:buNone/>
              <a:defRPr sz="2000"/>
            </a:lvl6pPr>
            <a:lvl7pPr marL="2688514" indent="0">
              <a:buNone/>
              <a:defRPr sz="2000"/>
            </a:lvl7pPr>
            <a:lvl8pPr marL="3136595" indent="0">
              <a:buNone/>
              <a:defRPr sz="2000"/>
            </a:lvl8pPr>
            <a:lvl9pPr marL="3584684"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95" y="4638701"/>
            <a:ext cx="5486400" cy="804863"/>
          </a:xfrm>
        </p:spPr>
        <p:txBody>
          <a:bodyPr/>
          <a:lstStyle>
            <a:lvl1pPr marL="0" indent="0">
              <a:buNone/>
              <a:defRPr sz="1300"/>
            </a:lvl1pPr>
            <a:lvl2pPr marL="448091" indent="0">
              <a:buNone/>
              <a:defRPr sz="1200"/>
            </a:lvl2pPr>
            <a:lvl3pPr marL="896171" indent="0">
              <a:buNone/>
              <a:defRPr sz="1100"/>
            </a:lvl3pPr>
            <a:lvl4pPr marL="1344256" indent="0">
              <a:buNone/>
              <a:defRPr sz="900"/>
            </a:lvl4pPr>
            <a:lvl5pPr marL="1792340" indent="0">
              <a:buNone/>
              <a:defRPr sz="900"/>
            </a:lvl5pPr>
            <a:lvl6pPr marL="2240422" indent="0">
              <a:buNone/>
              <a:defRPr sz="900"/>
            </a:lvl6pPr>
            <a:lvl7pPr marL="2688514" indent="0">
              <a:buNone/>
              <a:defRPr sz="900"/>
            </a:lvl7pPr>
            <a:lvl8pPr marL="3136595" indent="0">
              <a:buNone/>
              <a:defRPr sz="900"/>
            </a:lvl8pPr>
            <a:lvl9pPr marL="3584684"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1431399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9210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030161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53226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40837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12055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778961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00126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144341"/>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75875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357444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461948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4605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2577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260727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2609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369043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746729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796009"/>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042003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0032914"/>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020416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54411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6594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426EDC-615C-244B-A5C8-161DF94F8D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353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2025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28121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53359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916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444607"/>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6107855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8469385"/>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435019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843518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960571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9171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9485693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741828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82380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79739"/>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4793822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738326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66413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477676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2398358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8066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5816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8657567"/>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369992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65499"/>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753950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3752223"/>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40351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763272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097773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14010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649608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1727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4085260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42535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760203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324345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6229349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46515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562852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925758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2560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446025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8956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243997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239372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8488008"/>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4276342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70622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87276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468733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70603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174633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933353"/>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48333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04829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8394157"/>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2260213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990031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013372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059908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9027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191719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750393"/>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91615419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52696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052781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428739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920947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781394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396012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034933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477423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029870"/>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1539392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1005172"/>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51956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252903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4447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241061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9335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87595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412198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114909"/>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0672841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0891954"/>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8450814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2407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514518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730467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70227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418548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976469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64983"/>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1079815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1402678"/>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458429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571922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70418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628127"/>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49284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65895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619187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159529"/>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5263940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1997933"/>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4407833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138519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994337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45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A47EE2-BE45-684E-8CE8-6971C56E51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3728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6305331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000734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428929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132526"/>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6200259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3189062"/>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1064522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260728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619591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841212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185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9055012"/>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852374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16807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334144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551624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3708732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599901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010974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672861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750186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0484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031611B-A414-8449-BAB6-380A57A6AF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731389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128310"/>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99563607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5623618"/>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9166986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536392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0535774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424802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273589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93662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0771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E426EDC-615C-244B-A5C8-161DF94F8D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22347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9599806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3061663"/>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2003797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991245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718166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924680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274057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979366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31364"/>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85043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A47EE2-BE45-684E-8CE8-6971C56E51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51301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415493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9395056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887841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454232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620458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910164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736619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055677"/>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66638854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75924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568722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9492609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843697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800413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260216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017839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959576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098713"/>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7952391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09942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39285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644425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700499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44138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920965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590328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662572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584225"/>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5654863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099639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610784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6322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4861334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71259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399750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131731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04603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5410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949729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731872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2917550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448557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605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256111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05176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252653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464404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06100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999385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500247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168702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808397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9853587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3090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36180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2501086"/>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528423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17018"/>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2"/>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3"/>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14"/>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960566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89"/>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0558239"/>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750386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473900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8488250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850214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44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a:prstGeom prst="rect">
            <a:avLst/>
          </a:prstGeom>
        </p:spPr>
        <p:txBody>
          <a:bodyPr/>
          <a:lstStyle>
            <a:lvl1pPr>
              <a:defRPr sz="2400">
                <a:latin typeface="Calibri"/>
                <a:cs typeface="Calibri"/>
              </a:defRPr>
            </a:lvl1pPr>
            <a:lvl2pPr>
              <a:defRPr sz="2200">
                <a:solidFill>
                  <a:schemeClr val="accent1">
                    <a:lumMod val="50000"/>
                  </a:schemeClr>
                </a:solidFill>
                <a:latin typeface="Calibri"/>
                <a:cs typeface="Calibri"/>
              </a:defRPr>
            </a:lvl2pPr>
            <a:lvl3pPr>
              <a:defRPr sz="2000">
                <a:solidFill>
                  <a:schemeClr val="accent1">
                    <a:lumMod val="50000"/>
                  </a:schemeClr>
                </a:solidFill>
                <a:latin typeface="Calibri"/>
                <a:cs typeface="Calibri"/>
              </a:defRPr>
            </a:lvl3pPr>
            <a:lvl4pPr>
              <a:buNone/>
              <a:defRPr>
                <a:latin typeface="Calibri"/>
                <a:cs typeface="Calibri"/>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3355634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620206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692000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12739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8167525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7881989"/>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000">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9931782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lvl1pPr>
              <a:defRPr sz="2400">
                <a:latin typeface="Calibri" pitchFamily="34" charset="0"/>
                <a:cs typeface="Calibri" pitchFamily="34" charset="0"/>
              </a:defRPr>
            </a:lvl1pPr>
            <a:lvl2pPr>
              <a:defRPr sz="2000">
                <a:solidFill>
                  <a:schemeClr val="accent1">
                    <a:lumMod val="50000"/>
                  </a:schemeClr>
                </a:solidFill>
                <a:latin typeface="Calibri" pitchFamily="34" charset="0"/>
                <a:cs typeface="Calibri" pitchFamily="34" charset="0"/>
              </a:defRPr>
            </a:lvl2pPr>
            <a:lvl3pPr>
              <a:defRPr sz="2000">
                <a:solidFill>
                  <a:schemeClr val="accent1">
                    <a:lumMod val="50000"/>
                  </a:schemeClr>
                </a:solidFill>
                <a:latin typeface="Calibri" pitchFamily="34" charset="0"/>
                <a:cs typeface="Calibri" pitchFamily="34" charset="0"/>
              </a:defRPr>
            </a:lvl3pPr>
            <a:lvl4pPr>
              <a:buNone/>
              <a:defRPr/>
            </a:lvl4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a:p>
        </p:txBody>
      </p:sp>
    </p:spTree>
    <p:extLst>
      <p:ext uri="{BB962C8B-B14F-4D97-AF65-F5344CB8AC3E}">
        <p14:creationId xmlns:p14="http://schemas.microsoft.com/office/powerpoint/2010/main" val="42582641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56758584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0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Calibri" pitchFamily="34" charset="0"/>
                <a:cs typeface="Calibri" pitchFamily="34" charset="0"/>
              </a:defRPr>
            </a:lvl1pPr>
            <a:lvl2pPr>
              <a:defRPr sz="20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9502659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Calibri" pitchFamily="34" charset="0"/>
                <a:cs typeface="Calibri" pitchFamily="34" charset="0"/>
              </a:defRPr>
            </a:lvl1pPr>
            <a:lvl2pPr>
              <a:defRPr sz="2000">
                <a:solidFill>
                  <a:schemeClr val="accent1">
                    <a:lumMod val="50000"/>
                  </a:schemeClr>
                </a:solidFill>
                <a:latin typeface="Calibri" pitchFamily="34" charset="0"/>
                <a:cs typeface="Calibri"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Calibri" pitchFamily="34" charset="0"/>
                <a:cs typeface="Calibri" pitchFamily="34" charset="0"/>
              </a:defRPr>
            </a:lvl1pPr>
            <a:lvl2pPr>
              <a:defRPr sz="2000">
                <a:solidFill>
                  <a:schemeClr val="accent1">
                    <a:lumMod val="50000"/>
                  </a:schemeClr>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8534367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8956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35770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14367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1">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solidFill>
                  <a:schemeClr val="tx1"/>
                </a:solidFill>
                <a:latin typeface="Calibri" pitchFamily="34" charset="0"/>
                <a:cs typeface="Calibri" pitchFamily="34" charset="0"/>
              </a:defRPr>
            </a:lvl1pPr>
            <a:lvl2pPr>
              <a:defRPr sz="2800">
                <a:solidFill>
                  <a:schemeClr val="accent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0317327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400" b="1">
                <a:solidFill>
                  <a:schemeClr val="accent1">
                    <a:lumMod val="50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48944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256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1670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3948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453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0660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9934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0744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307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304"/>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76071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511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5471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1440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91208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78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9274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8145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60811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8737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90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41"/>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22672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1853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8257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50198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24339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66149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909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4707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783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0841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79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51"/>
            <a:ext cx="7772400" cy="1362076"/>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2650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89578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0224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72985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61980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47453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30696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62022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6153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3982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26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41"/>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14394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47951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850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76839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691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97015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3265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061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5213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4429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588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89"/>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79257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66199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7"/>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7466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57338"/>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57338"/>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9529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08675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81710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8756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60842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47282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0"/>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336867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557338"/>
            <a:ext cx="7772400" cy="3800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2694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3.jpeg"/><Relationship Id="rId5" Type="http://schemas.openxmlformats.org/officeDocument/2006/relationships/slideLayout" Target="../slideLayouts/slideLayout75.xml"/><Relationship Id="rId10" Type="http://schemas.openxmlformats.org/officeDocument/2006/relationships/theme" Target="../theme/theme1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3.jpeg"/><Relationship Id="rId5" Type="http://schemas.openxmlformats.org/officeDocument/2006/relationships/slideLayout" Target="../slideLayouts/slideLayout84.xml"/><Relationship Id="rId10" Type="http://schemas.openxmlformats.org/officeDocument/2006/relationships/theme" Target="../theme/theme11.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3.jpeg"/><Relationship Id="rId5" Type="http://schemas.openxmlformats.org/officeDocument/2006/relationships/slideLayout" Target="../slideLayouts/slideLayout93.xml"/><Relationship Id="rId10" Type="http://schemas.openxmlformats.org/officeDocument/2006/relationships/theme" Target="../theme/theme12.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3.jpeg"/><Relationship Id="rId5" Type="http://schemas.openxmlformats.org/officeDocument/2006/relationships/slideLayout" Target="../slideLayouts/slideLayout102.xml"/><Relationship Id="rId10" Type="http://schemas.openxmlformats.org/officeDocument/2006/relationships/theme" Target="../theme/theme13.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2.png"/><Relationship Id="rId5" Type="http://schemas.openxmlformats.org/officeDocument/2006/relationships/slideLayout" Target="../slideLayouts/slideLayout111.xml"/><Relationship Id="rId10" Type="http://schemas.openxmlformats.org/officeDocument/2006/relationships/theme" Target="../theme/theme14.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image" Target="../media/image2.png"/><Relationship Id="rId5" Type="http://schemas.openxmlformats.org/officeDocument/2006/relationships/slideLayout" Target="../slideLayouts/slideLayout120.xml"/><Relationship Id="rId10" Type="http://schemas.openxmlformats.org/officeDocument/2006/relationships/theme" Target="../theme/theme1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2.png"/><Relationship Id="rId5" Type="http://schemas.openxmlformats.org/officeDocument/2006/relationships/slideLayout" Target="../slideLayouts/slideLayout129.xml"/><Relationship Id="rId10" Type="http://schemas.openxmlformats.org/officeDocument/2006/relationships/theme" Target="../theme/theme16.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2.png"/><Relationship Id="rId5" Type="http://schemas.openxmlformats.org/officeDocument/2006/relationships/slideLayout" Target="../slideLayouts/slideLayout138.xml"/><Relationship Id="rId10" Type="http://schemas.openxmlformats.org/officeDocument/2006/relationships/theme" Target="../theme/theme17.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image" Target="../media/image2.png"/><Relationship Id="rId5" Type="http://schemas.openxmlformats.org/officeDocument/2006/relationships/slideLayout" Target="../slideLayouts/slideLayout147.xml"/><Relationship Id="rId10" Type="http://schemas.openxmlformats.org/officeDocument/2006/relationships/theme" Target="../theme/theme18.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image" Target="../media/image2.png"/><Relationship Id="rId5" Type="http://schemas.openxmlformats.org/officeDocument/2006/relationships/slideLayout" Target="../slideLayouts/slideLayout156.xml"/><Relationship Id="rId10" Type="http://schemas.openxmlformats.org/officeDocument/2006/relationships/theme" Target="../theme/theme19.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image" Target="../media/image2.png"/><Relationship Id="rId5" Type="http://schemas.openxmlformats.org/officeDocument/2006/relationships/slideLayout" Target="../slideLayouts/slideLayout165.xml"/><Relationship Id="rId10" Type="http://schemas.openxmlformats.org/officeDocument/2006/relationships/theme" Target="../theme/theme2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image" Target="../media/image4.png"/><Relationship Id="rId5" Type="http://schemas.openxmlformats.org/officeDocument/2006/relationships/slideLayout" Target="../slideLayouts/slideLayout174.xml"/><Relationship Id="rId10" Type="http://schemas.openxmlformats.org/officeDocument/2006/relationships/theme" Target="../theme/theme21.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image" Target="../media/image2.png"/><Relationship Id="rId5" Type="http://schemas.openxmlformats.org/officeDocument/2006/relationships/slideLayout" Target="../slideLayouts/slideLayout183.xml"/><Relationship Id="rId10" Type="http://schemas.openxmlformats.org/officeDocument/2006/relationships/theme" Target="../theme/theme22.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image" Target="../media/image2.png"/><Relationship Id="rId5" Type="http://schemas.openxmlformats.org/officeDocument/2006/relationships/slideLayout" Target="../slideLayouts/slideLayout192.xml"/><Relationship Id="rId10" Type="http://schemas.openxmlformats.org/officeDocument/2006/relationships/theme" Target="../theme/theme23.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image" Target="../media/image2.png"/><Relationship Id="rId5" Type="http://schemas.openxmlformats.org/officeDocument/2006/relationships/slideLayout" Target="../slideLayouts/slideLayout201.xml"/><Relationship Id="rId10" Type="http://schemas.openxmlformats.org/officeDocument/2006/relationships/theme" Target="../theme/theme24.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image" Target="../media/image2.png"/><Relationship Id="rId5" Type="http://schemas.openxmlformats.org/officeDocument/2006/relationships/slideLayout" Target="../slideLayouts/slideLayout210.xml"/><Relationship Id="rId10" Type="http://schemas.openxmlformats.org/officeDocument/2006/relationships/theme" Target="../theme/theme2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image" Target="../media/image2.png"/><Relationship Id="rId5" Type="http://schemas.openxmlformats.org/officeDocument/2006/relationships/slideLayout" Target="../slideLayouts/slideLayout219.xml"/><Relationship Id="rId10" Type="http://schemas.openxmlformats.org/officeDocument/2006/relationships/theme" Target="../theme/theme26.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image" Target="../media/image2.png"/><Relationship Id="rId5" Type="http://schemas.openxmlformats.org/officeDocument/2006/relationships/slideLayout" Target="../slideLayouts/slideLayout228.xml"/><Relationship Id="rId10" Type="http://schemas.openxmlformats.org/officeDocument/2006/relationships/theme" Target="../theme/theme27.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image" Target="../media/image2.png"/><Relationship Id="rId5" Type="http://schemas.openxmlformats.org/officeDocument/2006/relationships/slideLayout" Target="../slideLayouts/slideLayout237.xml"/><Relationship Id="rId10" Type="http://schemas.openxmlformats.org/officeDocument/2006/relationships/theme" Target="../theme/theme28.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image" Target="../media/image2.png"/><Relationship Id="rId5" Type="http://schemas.openxmlformats.org/officeDocument/2006/relationships/slideLayout" Target="../slideLayouts/slideLayout246.xml"/><Relationship Id="rId10" Type="http://schemas.openxmlformats.org/officeDocument/2006/relationships/theme" Target="../theme/theme29.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58.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image" Target="../media/image2.png"/><Relationship Id="rId5" Type="http://schemas.openxmlformats.org/officeDocument/2006/relationships/slideLayout" Target="../slideLayouts/slideLayout255.xml"/><Relationship Id="rId10" Type="http://schemas.openxmlformats.org/officeDocument/2006/relationships/theme" Target="../theme/theme30.xml"/><Relationship Id="rId4" Type="http://schemas.openxmlformats.org/officeDocument/2006/relationships/slideLayout" Target="../slideLayouts/slideLayout254.xml"/><Relationship Id="rId9" Type="http://schemas.openxmlformats.org/officeDocument/2006/relationships/slideLayout" Target="../slideLayouts/slideLayout25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67.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image" Target="../media/image2.png"/><Relationship Id="rId5" Type="http://schemas.openxmlformats.org/officeDocument/2006/relationships/slideLayout" Target="../slideLayouts/slideLayout264.xml"/><Relationship Id="rId10" Type="http://schemas.openxmlformats.org/officeDocument/2006/relationships/theme" Target="../theme/theme31.xml"/><Relationship Id="rId4" Type="http://schemas.openxmlformats.org/officeDocument/2006/relationships/slideLayout" Target="../slideLayouts/slideLayout263.xml"/><Relationship Id="rId9" Type="http://schemas.openxmlformats.org/officeDocument/2006/relationships/slideLayout" Target="../slideLayouts/slideLayout268.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76.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image" Target="../media/image2.png"/><Relationship Id="rId5" Type="http://schemas.openxmlformats.org/officeDocument/2006/relationships/slideLayout" Target="../slideLayouts/slideLayout273.xml"/><Relationship Id="rId10" Type="http://schemas.openxmlformats.org/officeDocument/2006/relationships/theme" Target="../theme/theme32.xml"/><Relationship Id="rId4" Type="http://schemas.openxmlformats.org/officeDocument/2006/relationships/slideLayout" Target="../slideLayouts/slideLayout272.xml"/><Relationship Id="rId9" Type="http://schemas.openxmlformats.org/officeDocument/2006/relationships/slideLayout" Target="../slideLayouts/slideLayout277.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image" Target="../media/image2.png"/><Relationship Id="rId5" Type="http://schemas.openxmlformats.org/officeDocument/2006/relationships/slideLayout" Target="../slideLayouts/slideLayout282.xml"/><Relationship Id="rId10" Type="http://schemas.openxmlformats.org/officeDocument/2006/relationships/theme" Target="../theme/theme33.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image" Target="../media/image2.png"/><Relationship Id="rId5" Type="http://schemas.openxmlformats.org/officeDocument/2006/relationships/slideLayout" Target="../slideLayouts/slideLayout291.xml"/><Relationship Id="rId10" Type="http://schemas.openxmlformats.org/officeDocument/2006/relationships/theme" Target="../theme/theme34.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03.xml"/><Relationship Id="rId3" Type="http://schemas.openxmlformats.org/officeDocument/2006/relationships/slideLayout" Target="../slideLayouts/slideLayout298.xml"/><Relationship Id="rId7" Type="http://schemas.openxmlformats.org/officeDocument/2006/relationships/slideLayout" Target="../slideLayouts/slideLayout302.xml"/><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image" Target="../media/image2.png"/><Relationship Id="rId5" Type="http://schemas.openxmlformats.org/officeDocument/2006/relationships/slideLayout" Target="../slideLayouts/slideLayout300.xml"/><Relationship Id="rId10" Type="http://schemas.openxmlformats.org/officeDocument/2006/relationships/theme" Target="../theme/theme35.xml"/><Relationship Id="rId4" Type="http://schemas.openxmlformats.org/officeDocument/2006/relationships/slideLayout" Target="../slideLayouts/slideLayout299.xml"/><Relationship Id="rId9" Type="http://schemas.openxmlformats.org/officeDocument/2006/relationships/slideLayout" Target="../slideLayouts/slideLayout30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12.xml"/><Relationship Id="rId3" Type="http://schemas.openxmlformats.org/officeDocument/2006/relationships/slideLayout" Target="../slideLayouts/slideLayout307.xml"/><Relationship Id="rId7" Type="http://schemas.openxmlformats.org/officeDocument/2006/relationships/slideLayout" Target="../slideLayouts/slideLayout311.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image" Target="../media/image3.jpeg"/><Relationship Id="rId5" Type="http://schemas.openxmlformats.org/officeDocument/2006/relationships/slideLayout" Target="../slideLayouts/slideLayout309.xml"/><Relationship Id="rId10" Type="http://schemas.openxmlformats.org/officeDocument/2006/relationships/theme" Target="../theme/theme36.xml"/><Relationship Id="rId4" Type="http://schemas.openxmlformats.org/officeDocument/2006/relationships/slideLayout" Target="../slideLayouts/slideLayout308.xml"/><Relationship Id="rId9" Type="http://schemas.openxmlformats.org/officeDocument/2006/relationships/slideLayout" Target="../slideLayouts/slideLayout313.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21.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image" Target="../media/image2.png"/><Relationship Id="rId5" Type="http://schemas.openxmlformats.org/officeDocument/2006/relationships/slideLayout" Target="../slideLayouts/slideLayout318.xml"/><Relationship Id="rId10" Type="http://schemas.openxmlformats.org/officeDocument/2006/relationships/theme" Target="../theme/theme37.xml"/><Relationship Id="rId4" Type="http://schemas.openxmlformats.org/officeDocument/2006/relationships/slideLayout" Target="../slideLayouts/slideLayout317.xml"/><Relationship Id="rId9" Type="http://schemas.openxmlformats.org/officeDocument/2006/relationships/slideLayout" Target="../slideLayouts/slideLayout322.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30.xml"/><Relationship Id="rId3" Type="http://schemas.openxmlformats.org/officeDocument/2006/relationships/slideLayout" Target="../slideLayouts/slideLayout325.xml"/><Relationship Id="rId7" Type="http://schemas.openxmlformats.org/officeDocument/2006/relationships/slideLayout" Target="../slideLayouts/slideLayout329.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image" Target="../media/image2.png"/><Relationship Id="rId5" Type="http://schemas.openxmlformats.org/officeDocument/2006/relationships/slideLayout" Target="../slideLayouts/slideLayout327.xml"/><Relationship Id="rId10" Type="http://schemas.openxmlformats.org/officeDocument/2006/relationships/theme" Target="../theme/theme38.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39.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image" Target="../media/image2.png"/><Relationship Id="rId5" Type="http://schemas.openxmlformats.org/officeDocument/2006/relationships/slideLayout" Target="../slideLayouts/slideLayout336.xml"/><Relationship Id="rId10" Type="http://schemas.openxmlformats.org/officeDocument/2006/relationships/theme" Target="../theme/theme39.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png"/><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348.xml"/><Relationship Id="rId3" Type="http://schemas.openxmlformats.org/officeDocument/2006/relationships/slideLayout" Target="../slideLayouts/slideLayout343.xml"/><Relationship Id="rId7" Type="http://schemas.openxmlformats.org/officeDocument/2006/relationships/slideLayout" Target="../slideLayouts/slideLayout347.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image" Target="../media/image2.png"/><Relationship Id="rId5" Type="http://schemas.openxmlformats.org/officeDocument/2006/relationships/slideLayout" Target="../slideLayouts/slideLayout345.xml"/><Relationship Id="rId10" Type="http://schemas.openxmlformats.org/officeDocument/2006/relationships/theme" Target="../theme/theme40.xml"/><Relationship Id="rId4" Type="http://schemas.openxmlformats.org/officeDocument/2006/relationships/slideLayout" Target="../slideLayouts/slideLayout344.xml"/><Relationship Id="rId9" Type="http://schemas.openxmlformats.org/officeDocument/2006/relationships/slideLayout" Target="../slideLayouts/slideLayout349.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57.xml"/><Relationship Id="rId3" Type="http://schemas.openxmlformats.org/officeDocument/2006/relationships/slideLayout" Target="../slideLayouts/slideLayout352.xml"/><Relationship Id="rId7" Type="http://schemas.openxmlformats.org/officeDocument/2006/relationships/slideLayout" Target="../slideLayouts/slideLayout356.xml"/><Relationship Id="rId2" Type="http://schemas.openxmlformats.org/officeDocument/2006/relationships/slideLayout" Target="../slideLayouts/slideLayout351.xml"/><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image" Target="../media/image2.png"/><Relationship Id="rId5" Type="http://schemas.openxmlformats.org/officeDocument/2006/relationships/slideLayout" Target="../slideLayouts/slideLayout354.xml"/><Relationship Id="rId10" Type="http://schemas.openxmlformats.org/officeDocument/2006/relationships/theme" Target="../theme/theme41.xml"/><Relationship Id="rId4" Type="http://schemas.openxmlformats.org/officeDocument/2006/relationships/slideLayout" Target="../slideLayouts/slideLayout353.xml"/><Relationship Id="rId9" Type="http://schemas.openxmlformats.org/officeDocument/2006/relationships/slideLayout" Target="../slideLayouts/slideLayout358.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66.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image" Target="../media/image2.png"/><Relationship Id="rId5" Type="http://schemas.openxmlformats.org/officeDocument/2006/relationships/slideLayout" Target="../slideLayouts/slideLayout363.xml"/><Relationship Id="rId10" Type="http://schemas.openxmlformats.org/officeDocument/2006/relationships/theme" Target="../theme/theme42.xml"/><Relationship Id="rId4" Type="http://schemas.openxmlformats.org/officeDocument/2006/relationships/slideLayout" Target="../slideLayouts/slideLayout362.xml"/><Relationship Id="rId9" Type="http://schemas.openxmlformats.org/officeDocument/2006/relationships/slideLayout" Target="../slideLayouts/slideLayout367.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75.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2" Type="http://schemas.openxmlformats.org/officeDocument/2006/relationships/slideLayout" Target="../slideLayouts/slideLayout369.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image" Target="../media/image3.jpeg"/><Relationship Id="rId5" Type="http://schemas.openxmlformats.org/officeDocument/2006/relationships/slideLayout" Target="../slideLayouts/slideLayout372.xml"/><Relationship Id="rId10" Type="http://schemas.openxmlformats.org/officeDocument/2006/relationships/theme" Target="../theme/theme43.xml"/><Relationship Id="rId4" Type="http://schemas.openxmlformats.org/officeDocument/2006/relationships/slideLayout" Target="../slideLayouts/slideLayout371.xml"/><Relationship Id="rId9" Type="http://schemas.openxmlformats.org/officeDocument/2006/relationships/slideLayout" Target="../slideLayouts/slideLayout376.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image" Target="../media/image3.jpeg"/><Relationship Id="rId5" Type="http://schemas.openxmlformats.org/officeDocument/2006/relationships/slideLayout" Target="../slideLayouts/slideLayout381.xml"/><Relationship Id="rId10" Type="http://schemas.openxmlformats.org/officeDocument/2006/relationships/theme" Target="../theme/theme44.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image" Target="../media/image2.png"/><Relationship Id="rId5" Type="http://schemas.openxmlformats.org/officeDocument/2006/relationships/slideLayout" Target="../slideLayouts/slideLayout390.xml"/><Relationship Id="rId10" Type="http://schemas.openxmlformats.org/officeDocument/2006/relationships/theme" Target="../theme/theme4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02.xml"/><Relationship Id="rId3" Type="http://schemas.openxmlformats.org/officeDocument/2006/relationships/slideLayout" Target="../slideLayouts/slideLayout397.xml"/><Relationship Id="rId7" Type="http://schemas.openxmlformats.org/officeDocument/2006/relationships/slideLayout" Target="../slideLayouts/slideLayout401.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image" Target="../media/image2.png"/><Relationship Id="rId5" Type="http://schemas.openxmlformats.org/officeDocument/2006/relationships/slideLayout" Target="../slideLayouts/slideLayout399.xml"/><Relationship Id="rId10" Type="http://schemas.openxmlformats.org/officeDocument/2006/relationships/theme" Target="../theme/theme46.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411.xml"/><Relationship Id="rId3" Type="http://schemas.openxmlformats.org/officeDocument/2006/relationships/slideLayout" Target="../slideLayouts/slideLayout406.xml"/><Relationship Id="rId7" Type="http://schemas.openxmlformats.org/officeDocument/2006/relationships/slideLayout" Target="../slideLayouts/slideLayout410.xml"/><Relationship Id="rId2" Type="http://schemas.openxmlformats.org/officeDocument/2006/relationships/slideLayout" Target="../slideLayouts/slideLayout405.xml"/><Relationship Id="rId1" Type="http://schemas.openxmlformats.org/officeDocument/2006/relationships/slideLayout" Target="../slideLayouts/slideLayout404.xml"/><Relationship Id="rId6" Type="http://schemas.openxmlformats.org/officeDocument/2006/relationships/slideLayout" Target="../slideLayouts/slideLayout409.xml"/><Relationship Id="rId11" Type="http://schemas.openxmlformats.org/officeDocument/2006/relationships/image" Target="../media/image5.jpeg"/><Relationship Id="rId5" Type="http://schemas.openxmlformats.org/officeDocument/2006/relationships/slideLayout" Target="../slideLayouts/slideLayout408.xml"/><Relationship Id="rId10" Type="http://schemas.openxmlformats.org/officeDocument/2006/relationships/theme" Target="../theme/theme47.xml"/><Relationship Id="rId4" Type="http://schemas.openxmlformats.org/officeDocument/2006/relationships/slideLayout" Target="../slideLayouts/slideLayout407.xml"/><Relationship Id="rId9" Type="http://schemas.openxmlformats.org/officeDocument/2006/relationships/slideLayout" Target="../slideLayouts/slideLayout4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3.jpeg"/><Relationship Id="rId5" Type="http://schemas.openxmlformats.org/officeDocument/2006/relationships/slideLayout" Target="../slideLayouts/slideLayout39.xml"/><Relationship Id="rId10" Type="http://schemas.openxmlformats.org/officeDocument/2006/relationships/theme" Target="../theme/theme6.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3.jpeg"/><Relationship Id="rId5" Type="http://schemas.openxmlformats.org/officeDocument/2006/relationships/slideLayout" Target="../slideLayouts/slideLayout48.xml"/><Relationship Id="rId10" Type="http://schemas.openxmlformats.org/officeDocument/2006/relationships/theme" Target="../theme/theme7.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3.jpeg"/><Relationship Id="rId5" Type="http://schemas.openxmlformats.org/officeDocument/2006/relationships/slideLayout" Target="../slideLayouts/slideLayout57.xml"/><Relationship Id="rId10" Type="http://schemas.openxmlformats.org/officeDocument/2006/relationships/theme" Target="../theme/theme8.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3.jpeg"/><Relationship Id="rId5" Type="http://schemas.openxmlformats.org/officeDocument/2006/relationships/slideLayout" Target="../slideLayouts/slideLayout66.xml"/><Relationship Id="rId10" Type="http://schemas.openxmlformats.org/officeDocument/2006/relationships/theme" Target="../theme/theme9.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CD401DC8-78A3-9848-9E80-D05DA7B67321}"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 name="Picture 19"/>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0" y="-27384"/>
            <a:ext cx="91440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225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99644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35809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15636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42430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44628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62829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19069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08300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52306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84724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12115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66656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2393950" y="5187316"/>
            <a:ext cx="6750050" cy="167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85800" y="33528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8" tIns="44809" rIns="89618" bIns="44809" numCol="1" anchor="ctr" anchorCtr="0" compatLnSpc="1">
            <a:prstTxWarp prst="textNoShape">
              <a:avLst/>
            </a:prstTxWarp>
          </a:bodyPr>
          <a:lstStyle/>
          <a:p>
            <a:pPr lvl="0"/>
            <a:r>
              <a:rPr lang="en-US" altLang="en-US" dirty="0" smtClean="0"/>
              <a:t>Click to edit Master title style</a:t>
            </a:r>
          </a:p>
        </p:txBody>
      </p:sp>
      <p:sp>
        <p:nvSpPr>
          <p:cNvPr id="2052" name="Rectangle 3"/>
          <p:cNvSpPr>
            <a:spLocks noGrp="1" noChangeArrowheads="1"/>
          </p:cNvSpPr>
          <p:nvPr>
            <p:ph type="body" idx="1"/>
          </p:nvPr>
        </p:nvSpPr>
        <p:spPr bwMode="auto">
          <a:xfrm>
            <a:off x="685800" y="1558291"/>
            <a:ext cx="7772400" cy="453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18" tIns="44809" rIns="89618" bIns="44809"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0" y="6564631"/>
            <a:ext cx="1905000" cy="293370"/>
          </a:xfrm>
          <a:prstGeom prst="rect">
            <a:avLst/>
          </a:prstGeom>
          <a:noFill/>
          <a:ln w="9525">
            <a:noFill/>
            <a:miter lim="800000"/>
            <a:headEnd/>
            <a:tailEnd/>
          </a:ln>
        </p:spPr>
        <p:txBody>
          <a:bodyPr vert="horz" wrap="square" lIns="89618" tIns="44809" rIns="89618" bIns="44809" numCol="1" anchor="t" anchorCtr="0" compatLnSpc="1">
            <a:prstTxWarp prst="textNoShape">
              <a:avLst/>
            </a:prstTxWarp>
          </a:bodyPr>
          <a:lstStyle>
            <a:lvl1pPr>
              <a:defRPr sz="1200">
                <a:latin typeface="Calibri"/>
                <a:cs typeface="Calibri"/>
              </a:defRPr>
            </a:lvl1pPr>
          </a:lstStyle>
          <a:p>
            <a:pPr eaLnBrk="0" fontAlgn="base" hangingPunct="0">
              <a:spcBef>
                <a:spcPct val="0"/>
              </a:spcBef>
              <a:spcAft>
                <a:spcPct val="0"/>
              </a:spcAft>
              <a:defRPr/>
            </a:pPr>
            <a:endParaRPr lang="en-US" dirty="0">
              <a:solidFill>
                <a:srgbClr val="000000"/>
              </a:solidFill>
              <a:ea typeface="ヒラギノ角ゴ Pro W3" charset="0"/>
            </a:endParaRPr>
          </a:p>
        </p:txBody>
      </p:sp>
      <p:sp>
        <p:nvSpPr>
          <p:cNvPr id="1030" name="Rectangle 6"/>
          <p:cNvSpPr>
            <a:spLocks noGrp="1" noChangeArrowheads="1"/>
          </p:cNvSpPr>
          <p:nvPr>
            <p:ph type="sldNum" sz="quarter" idx="4"/>
          </p:nvPr>
        </p:nvSpPr>
        <p:spPr bwMode="auto">
          <a:xfrm>
            <a:off x="7239000" y="6564631"/>
            <a:ext cx="1905000" cy="293370"/>
          </a:xfrm>
          <a:prstGeom prst="rect">
            <a:avLst/>
          </a:prstGeom>
          <a:noFill/>
          <a:ln w="9525">
            <a:noFill/>
            <a:miter lim="800000"/>
            <a:headEnd/>
            <a:tailEnd/>
          </a:ln>
        </p:spPr>
        <p:txBody>
          <a:bodyPr vert="horz" wrap="square" lIns="89618" tIns="44809" rIns="89618" bIns="44809" numCol="1" anchor="t" anchorCtr="0" compatLnSpc="1">
            <a:prstTxWarp prst="textNoShape">
              <a:avLst/>
            </a:prstTxWarp>
          </a:bodyPr>
          <a:lstStyle>
            <a:lvl1pPr algn="r">
              <a:defRPr sz="1300"/>
            </a:lvl1pPr>
          </a:lstStyle>
          <a:p>
            <a:pPr eaLnBrk="0" fontAlgn="base" hangingPunct="0">
              <a:spcBef>
                <a:spcPct val="0"/>
              </a:spcBef>
              <a:spcAft>
                <a:spcPct val="0"/>
              </a:spcAft>
              <a:defRPr/>
            </a:pPr>
            <a:fld id="{C49046CD-BC0D-41F4-B19E-4898178746D1}" type="slidenum">
              <a:rPr lang="en-US">
                <a:solidFill>
                  <a:srgbClr val="000000"/>
                </a:solidFill>
                <a:latin typeface="Times New Roman" pitchFamily="18" charset="0"/>
                <a:ea typeface="ヒラギノ角ゴ Pro W3" charset="0"/>
              </a:rPr>
              <a:pPr eaLnBrk="0" fontAlgn="base" hangingPunct="0">
                <a:spcBef>
                  <a:spcPct val="0"/>
                </a:spcBef>
                <a:spcAft>
                  <a:spcPct val="0"/>
                </a:spcAft>
                <a:defRPr/>
              </a:pPr>
              <a:t>‹#›</a:t>
            </a:fld>
            <a:endParaRPr lang="en-US">
              <a:solidFill>
                <a:srgbClr val="000000"/>
              </a:solidFill>
              <a:latin typeface="Times New Roman" pitchFamily="18" charset="0"/>
              <a:ea typeface="ヒラギノ角ゴ Pro W3" charset="0"/>
            </a:endParaRPr>
          </a:p>
        </p:txBody>
      </p:sp>
    </p:spTree>
    <p:extLst>
      <p:ext uri="{BB962C8B-B14F-4D97-AF65-F5344CB8AC3E}">
        <p14:creationId xmlns:p14="http://schemas.microsoft.com/office/powerpoint/2010/main" val="143286787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300">
          <a:solidFill>
            <a:schemeClr val="tx2"/>
          </a:solidFill>
          <a:latin typeface="Calibri"/>
          <a:ea typeface="+mj-ea"/>
          <a:cs typeface="Calibri"/>
        </a:defRPr>
      </a:lvl1pPr>
      <a:lvl2pPr algn="ctr" rtl="0" eaLnBrk="0" fontAlgn="base" hangingPunct="0">
        <a:spcBef>
          <a:spcPct val="0"/>
        </a:spcBef>
        <a:spcAft>
          <a:spcPct val="0"/>
        </a:spcAft>
        <a:defRPr sz="4300">
          <a:solidFill>
            <a:schemeClr val="tx2"/>
          </a:solidFill>
          <a:latin typeface="Arial" pitchFamily="34" charset="0"/>
          <a:ea typeface="ヒラギノ角ゴ Pro W3" pitchFamily="84" charset="-128"/>
          <a:cs typeface="Arial" pitchFamily="34" charset="0"/>
        </a:defRPr>
      </a:lvl2pPr>
      <a:lvl3pPr algn="ctr" rtl="0" eaLnBrk="0" fontAlgn="base" hangingPunct="0">
        <a:spcBef>
          <a:spcPct val="0"/>
        </a:spcBef>
        <a:spcAft>
          <a:spcPct val="0"/>
        </a:spcAft>
        <a:defRPr sz="4300">
          <a:solidFill>
            <a:schemeClr val="tx2"/>
          </a:solidFill>
          <a:latin typeface="Arial" pitchFamily="34" charset="0"/>
          <a:ea typeface="ヒラギノ角ゴ Pro W3" pitchFamily="84" charset="-128"/>
          <a:cs typeface="Arial" pitchFamily="34" charset="0"/>
        </a:defRPr>
      </a:lvl3pPr>
      <a:lvl4pPr algn="ctr" rtl="0" eaLnBrk="0" fontAlgn="base" hangingPunct="0">
        <a:spcBef>
          <a:spcPct val="0"/>
        </a:spcBef>
        <a:spcAft>
          <a:spcPct val="0"/>
        </a:spcAft>
        <a:defRPr sz="4300">
          <a:solidFill>
            <a:schemeClr val="tx2"/>
          </a:solidFill>
          <a:latin typeface="Arial" pitchFamily="34" charset="0"/>
          <a:ea typeface="ヒラギノ角ゴ Pro W3" pitchFamily="84" charset="-128"/>
          <a:cs typeface="Arial" pitchFamily="34" charset="0"/>
        </a:defRPr>
      </a:lvl4pPr>
      <a:lvl5pPr algn="ctr" rtl="0" eaLnBrk="0" fontAlgn="base" hangingPunct="0">
        <a:spcBef>
          <a:spcPct val="0"/>
        </a:spcBef>
        <a:spcAft>
          <a:spcPct val="0"/>
        </a:spcAft>
        <a:defRPr sz="4300">
          <a:solidFill>
            <a:schemeClr val="tx2"/>
          </a:solidFill>
          <a:latin typeface="Arial" pitchFamily="34" charset="0"/>
          <a:ea typeface="ヒラギノ角ゴ Pro W3" pitchFamily="84" charset="-128"/>
          <a:cs typeface="Arial" pitchFamily="34" charset="0"/>
        </a:defRPr>
      </a:lvl5pPr>
      <a:lvl6pPr marL="448091" algn="ctr" rtl="0" eaLnBrk="1" fontAlgn="base" hangingPunct="1">
        <a:spcBef>
          <a:spcPct val="0"/>
        </a:spcBef>
        <a:spcAft>
          <a:spcPct val="0"/>
        </a:spcAft>
        <a:defRPr sz="4300">
          <a:solidFill>
            <a:schemeClr val="tx2"/>
          </a:solidFill>
          <a:latin typeface="Lucida Grande" pitchFamily="84" charset="0"/>
          <a:ea typeface="ヒラギノ角ゴ Pro W3" pitchFamily="84" charset="-128"/>
        </a:defRPr>
      </a:lvl6pPr>
      <a:lvl7pPr marL="896171" algn="ctr" rtl="0" eaLnBrk="1" fontAlgn="base" hangingPunct="1">
        <a:spcBef>
          <a:spcPct val="0"/>
        </a:spcBef>
        <a:spcAft>
          <a:spcPct val="0"/>
        </a:spcAft>
        <a:defRPr sz="4300">
          <a:solidFill>
            <a:schemeClr val="tx2"/>
          </a:solidFill>
          <a:latin typeface="Lucida Grande" pitchFamily="84" charset="0"/>
          <a:ea typeface="ヒラギノ角ゴ Pro W3" pitchFamily="84" charset="-128"/>
        </a:defRPr>
      </a:lvl7pPr>
      <a:lvl8pPr marL="1344256" algn="ctr" rtl="0" eaLnBrk="1" fontAlgn="base" hangingPunct="1">
        <a:spcBef>
          <a:spcPct val="0"/>
        </a:spcBef>
        <a:spcAft>
          <a:spcPct val="0"/>
        </a:spcAft>
        <a:defRPr sz="4300">
          <a:solidFill>
            <a:schemeClr val="tx2"/>
          </a:solidFill>
          <a:latin typeface="Lucida Grande" pitchFamily="84" charset="0"/>
          <a:ea typeface="ヒラギノ角ゴ Pro W3" pitchFamily="84" charset="-128"/>
        </a:defRPr>
      </a:lvl8pPr>
      <a:lvl9pPr marL="1792340" algn="ctr" rtl="0" eaLnBrk="1" fontAlgn="base" hangingPunct="1">
        <a:spcBef>
          <a:spcPct val="0"/>
        </a:spcBef>
        <a:spcAft>
          <a:spcPct val="0"/>
        </a:spcAft>
        <a:defRPr sz="4300">
          <a:solidFill>
            <a:schemeClr val="tx2"/>
          </a:solidFill>
          <a:latin typeface="Lucida Grande" pitchFamily="84" charset="0"/>
          <a:ea typeface="ヒラギノ角ゴ Pro W3" pitchFamily="84" charset="-128"/>
        </a:defRPr>
      </a:lvl9pPr>
    </p:titleStyle>
    <p:bodyStyle>
      <a:lvl1pPr marL="320675" indent="-320675" algn="l" rtl="0" eaLnBrk="0" fontAlgn="base" hangingPunct="0">
        <a:spcBef>
          <a:spcPct val="20000"/>
        </a:spcBef>
        <a:spcAft>
          <a:spcPct val="0"/>
        </a:spcAft>
        <a:buChar char="•"/>
        <a:defRPr sz="3300">
          <a:solidFill>
            <a:schemeClr val="tx1"/>
          </a:solidFill>
          <a:latin typeface="Calibri"/>
          <a:ea typeface="+mn-ea"/>
          <a:cs typeface="Calibri"/>
        </a:defRPr>
      </a:lvl1pPr>
      <a:lvl2pPr marL="714375" indent="-266700" algn="l" rtl="0" eaLnBrk="0" fontAlgn="base" hangingPunct="0">
        <a:spcBef>
          <a:spcPct val="20000"/>
        </a:spcBef>
        <a:spcAft>
          <a:spcPct val="0"/>
        </a:spcAft>
        <a:buChar char="–"/>
        <a:defRPr sz="2800">
          <a:solidFill>
            <a:schemeClr val="tx1"/>
          </a:solidFill>
          <a:latin typeface="Calibri"/>
          <a:ea typeface="+mn-ea"/>
          <a:cs typeface="Calibri"/>
        </a:defRPr>
      </a:lvl2pPr>
      <a:lvl3pPr marL="1106488" indent="-209550" algn="l" rtl="0" eaLnBrk="0" fontAlgn="base" hangingPunct="0">
        <a:spcBef>
          <a:spcPct val="20000"/>
        </a:spcBef>
        <a:spcAft>
          <a:spcPct val="0"/>
        </a:spcAft>
        <a:buChar char="•"/>
        <a:defRPr sz="2400">
          <a:solidFill>
            <a:schemeClr val="tx1"/>
          </a:solidFill>
          <a:latin typeface="Calibri"/>
          <a:ea typeface="+mn-ea"/>
          <a:cs typeface="Calibri"/>
        </a:defRPr>
      </a:lvl3pPr>
      <a:lvl4pPr marL="1555750" indent="-209550" algn="l" rtl="0" eaLnBrk="0" fontAlgn="base" hangingPunct="0">
        <a:spcBef>
          <a:spcPct val="20000"/>
        </a:spcBef>
        <a:spcAft>
          <a:spcPct val="0"/>
        </a:spcAft>
        <a:buChar char="–"/>
        <a:defRPr sz="2000">
          <a:solidFill>
            <a:schemeClr val="tx1"/>
          </a:solidFill>
          <a:latin typeface="Calibri"/>
          <a:ea typeface="+mn-ea"/>
          <a:cs typeface="Calibri"/>
        </a:defRPr>
      </a:lvl4pPr>
      <a:lvl5pPr marL="2005013" indent="-209550" algn="l" rtl="0" eaLnBrk="0" fontAlgn="base" hangingPunct="0">
        <a:spcBef>
          <a:spcPct val="20000"/>
        </a:spcBef>
        <a:spcAft>
          <a:spcPct val="0"/>
        </a:spcAft>
        <a:buChar char="»"/>
        <a:defRPr sz="2000">
          <a:solidFill>
            <a:schemeClr val="tx1"/>
          </a:solidFill>
          <a:latin typeface="Calibri"/>
          <a:ea typeface="+mn-ea"/>
          <a:cs typeface="Calibri"/>
        </a:defRPr>
      </a:lvl5pPr>
      <a:lvl6pPr marL="2464472" indent="-224048" algn="l" rtl="0" eaLnBrk="1" fontAlgn="base" hangingPunct="1">
        <a:spcBef>
          <a:spcPct val="20000"/>
        </a:spcBef>
        <a:spcAft>
          <a:spcPct val="0"/>
        </a:spcAft>
        <a:buChar char="»"/>
        <a:defRPr sz="2000">
          <a:solidFill>
            <a:schemeClr val="tx1"/>
          </a:solidFill>
          <a:latin typeface="+mn-lt"/>
          <a:ea typeface="+mn-ea"/>
        </a:defRPr>
      </a:lvl6pPr>
      <a:lvl7pPr marL="2912558" indent="-224048" algn="l" rtl="0" eaLnBrk="1" fontAlgn="base" hangingPunct="1">
        <a:spcBef>
          <a:spcPct val="20000"/>
        </a:spcBef>
        <a:spcAft>
          <a:spcPct val="0"/>
        </a:spcAft>
        <a:buChar char="»"/>
        <a:defRPr sz="2000">
          <a:solidFill>
            <a:schemeClr val="tx1"/>
          </a:solidFill>
          <a:latin typeface="+mn-lt"/>
          <a:ea typeface="+mn-ea"/>
        </a:defRPr>
      </a:lvl7pPr>
      <a:lvl8pPr marL="3360639" indent="-224048" algn="l" rtl="0" eaLnBrk="1" fontAlgn="base" hangingPunct="1">
        <a:spcBef>
          <a:spcPct val="20000"/>
        </a:spcBef>
        <a:spcAft>
          <a:spcPct val="0"/>
        </a:spcAft>
        <a:buChar char="»"/>
        <a:defRPr sz="2000">
          <a:solidFill>
            <a:schemeClr val="tx1"/>
          </a:solidFill>
          <a:latin typeface="+mn-lt"/>
          <a:ea typeface="+mn-ea"/>
        </a:defRPr>
      </a:lvl8pPr>
      <a:lvl9pPr marL="3808728" indent="-22404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896171" rtl="0" eaLnBrk="1" latinLnBrk="0" hangingPunct="1">
        <a:defRPr sz="1800" kern="1200">
          <a:solidFill>
            <a:schemeClr val="tx1"/>
          </a:solidFill>
          <a:latin typeface="+mn-lt"/>
          <a:ea typeface="+mn-ea"/>
          <a:cs typeface="+mn-cs"/>
        </a:defRPr>
      </a:lvl1pPr>
      <a:lvl2pPr marL="448091" algn="l" defTabSz="896171" rtl="0" eaLnBrk="1" latinLnBrk="0" hangingPunct="1">
        <a:defRPr sz="1800" kern="1200">
          <a:solidFill>
            <a:schemeClr val="tx1"/>
          </a:solidFill>
          <a:latin typeface="+mn-lt"/>
          <a:ea typeface="+mn-ea"/>
          <a:cs typeface="+mn-cs"/>
        </a:defRPr>
      </a:lvl2pPr>
      <a:lvl3pPr marL="896171" algn="l" defTabSz="896171" rtl="0" eaLnBrk="1" latinLnBrk="0" hangingPunct="1">
        <a:defRPr sz="1800" kern="1200">
          <a:solidFill>
            <a:schemeClr val="tx1"/>
          </a:solidFill>
          <a:latin typeface="+mn-lt"/>
          <a:ea typeface="+mn-ea"/>
          <a:cs typeface="+mn-cs"/>
        </a:defRPr>
      </a:lvl3pPr>
      <a:lvl4pPr marL="1344256" algn="l" defTabSz="896171" rtl="0" eaLnBrk="1" latinLnBrk="0" hangingPunct="1">
        <a:defRPr sz="1800" kern="1200">
          <a:solidFill>
            <a:schemeClr val="tx1"/>
          </a:solidFill>
          <a:latin typeface="+mn-lt"/>
          <a:ea typeface="+mn-ea"/>
          <a:cs typeface="+mn-cs"/>
        </a:defRPr>
      </a:lvl4pPr>
      <a:lvl5pPr marL="1792340" algn="l" defTabSz="896171" rtl="0" eaLnBrk="1" latinLnBrk="0" hangingPunct="1">
        <a:defRPr sz="1800" kern="1200">
          <a:solidFill>
            <a:schemeClr val="tx1"/>
          </a:solidFill>
          <a:latin typeface="+mn-lt"/>
          <a:ea typeface="+mn-ea"/>
          <a:cs typeface="+mn-cs"/>
        </a:defRPr>
      </a:lvl5pPr>
      <a:lvl6pPr marL="2240422" algn="l" defTabSz="896171" rtl="0" eaLnBrk="1" latinLnBrk="0" hangingPunct="1">
        <a:defRPr sz="1800" kern="1200">
          <a:solidFill>
            <a:schemeClr val="tx1"/>
          </a:solidFill>
          <a:latin typeface="+mn-lt"/>
          <a:ea typeface="+mn-ea"/>
          <a:cs typeface="+mn-cs"/>
        </a:defRPr>
      </a:lvl6pPr>
      <a:lvl7pPr marL="2688514" algn="l" defTabSz="896171" rtl="0" eaLnBrk="1" latinLnBrk="0" hangingPunct="1">
        <a:defRPr sz="1800" kern="1200">
          <a:solidFill>
            <a:schemeClr val="tx1"/>
          </a:solidFill>
          <a:latin typeface="+mn-lt"/>
          <a:ea typeface="+mn-ea"/>
          <a:cs typeface="+mn-cs"/>
        </a:defRPr>
      </a:lvl7pPr>
      <a:lvl8pPr marL="3136595" algn="l" defTabSz="896171" rtl="0" eaLnBrk="1" latinLnBrk="0" hangingPunct="1">
        <a:defRPr sz="1800" kern="1200">
          <a:solidFill>
            <a:schemeClr val="tx1"/>
          </a:solidFill>
          <a:latin typeface="+mn-lt"/>
          <a:ea typeface="+mn-ea"/>
          <a:cs typeface="+mn-cs"/>
        </a:defRPr>
      </a:lvl8pPr>
      <a:lvl9pPr marL="3584684" algn="l" defTabSz="89617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48358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91453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1921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14291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1427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92741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07702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796193"/>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3900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3715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808713"/>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42818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70518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75584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57156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ヒラギノ角ゴ Pro W3" pitchFamily="84" charset="-128"/>
                <a:cs typeface="+mn-cs"/>
              </a:defRPr>
            </a:lvl1pPr>
          </a:lstStyle>
          <a:p>
            <a:pPr eaLnBrk="0" fontAlgn="base" hangingPunct="0">
              <a:spcBef>
                <a:spcPct val="0"/>
              </a:spcBef>
              <a:spcAft>
                <a:spcPct val="0"/>
              </a:spcAft>
              <a:defRPr/>
            </a:pPr>
            <a:fld id="{3E96BD3D-333D-42BC-BE0B-0DFF2DF79DC0}"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pic>
        <p:nvPicPr>
          <p:cNvPr id="2055"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14553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39166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24666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608949"/>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9565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25394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294311"/>
            <a:ext cx="757953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41387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a:rPr>
              <a:pPr eaLnBrk="0" fontAlgn="base" hangingPunct="0">
                <a:spcBef>
                  <a:spcPct val="0"/>
                </a:spcBef>
                <a:spcAft>
                  <a:spcPct val="0"/>
                </a:spcAft>
              </a:pPr>
              <a:t>‹#›</a:t>
            </a:fld>
            <a:endParaRPr lang="en-US" dirty="0">
              <a:solidFill>
                <a:srgbClr val="000000"/>
              </a:solidFill>
              <a:ea typeface="ヒラギノ角ゴ Pro W3"/>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03908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latin typeface="Lucida Grande"/>
                <a:ea typeface="ヒラギノ角ゴ Pro W3"/>
              </a:rPr>
              <a:pPr eaLnBrk="0" fontAlgn="base" hangingPunct="0">
                <a:spcBef>
                  <a:spcPct val="0"/>
                </a:spcBef>
                <a:spcAft>
                  <a:spcPct val="0"/>
                </a:spcAft>
              </a:pPr>
              <a:t>‹#›</a:t>
            </a:fld>
            <a:endParaRPr lang="en-US" altLang="en-US" smtClean="0">
              <a:solidFill>
                <a:srgbClr val="000000"/>
              </a:solidFill>
              <a:latin typeface="Lucida Grande"/>
              <a:ea typeface="ヒラギノ角ゴ Pro W3"/>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008964"/>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latin typeface="Lucida Grande"/>
                <a:ea typeface="ヒラギノ角ゴ Pro W3"/>
              </a:rPr>
              <a:pPr eaLnBrk="0" fontAlgn="base" hangingPunct="0">
                <a:spcBef>
                  <a:spcPct val="0"/>
                </a:spcBef>
                <a:spcAft>
                  <a:spcPct val="0"/>
                </a:spcAft>
              </a:pPr>
              <a:t>‹#›</a:t>
            </a:fld>
            <a:endParaRPr lang="en-US" altLang="en-US" smtClean="0">
              <a:solidFill>
                <a:srgbClr val="000000"/>
              </a:solidFill>
              <a:latin typeface="Lucida Grande"/>
              <a:ea typeface="ヒラギノ角ゴ Pro W3"/>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70915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6"/>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a:rPr>
              <a:pPr eaLnBrk="0" fontAlgn="base" hangingPunct="0">
                <a:spcBef>
                  <a:spcPct val="0"/>
                </a:spcBef>
                <a:spcAft>
                  <a:spcPct val="0"/>
                </a:spcAft>
              </a:pPr>
              <a:t>‹#›</a:t>
            </a:fld>
            <a:endParaRPr lang="en-US" dirty="0">
              <a:solidFill>
                <a:srgbClr val="000000"/>
              </a:solidFill>
              <a:ea typeface="ヒラギノ角ゴ Pro W3"/>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564462" y="5321699"/>
            <a:ext cx="75795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784425"/>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ea typeface="Arial" pitchFamily="34" charset="0"/>
                <a:cs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eaLnBrk="0" fontAlgn="base" hangingPunct="0">
              <a:spcBef>
                <a:spcPct val="0"/>
              </a:spcBef>
              <a:spcAft>
                <a:spcPct val="0"/>
              </a:spcAft>
            </a:pPr>
            <a:fld id="{961E18F1-CB95-4142-9AF7-0D6AACE417F0}" type="slidenum">
              <a:rPr lang="en-US" smtClean="0">
                <a:solidFill>
                  <a:srgbClr val="000000"/>
                </a:solidFill>
                <a:ea typeface="ヒラギノ角ゴ Pro W3" charset="0"/>
              </a:rPr>
              <a:pPr eaLnBrk="0" fontAlgn="base" hangingPunct="0">
                <a:spcBef>
                  <a:spcPct val="0"/>
                </a:spcBef>
                <a:spcAft>
                  <a:spcPct val="0"/>
                </a:spcAft>
              </a:pPr>
              <a:t>‹#›</a:t>
            </a:fld>
            <a:endParaRPr lang="en-US" dirty="0">
              <a:solidFill>
                <a:srgbClr val="000000"/>
              </a:solidFill>
              <a:ea typeface="ヒラギノ角ゴ Pro W3" charset="0"/>
            </a:endParaRPr>
          </a:p>
        </p:txBody>
      </p:sp>
      <p:pic>
        <p:nvPicPr>
          <p:cNvPr id="2055" name="Picture 19"/>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a:off x="1564462" y="5294311"/>
            <a:ext cx="757953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26211"/>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ヒラギノ角ゴ Pro W3" pitchFamily="84" charset="-128"/>
              </a:defRPr>
            </a:lvl1pPr>
          </a:lstStyle>
          <a:p>
            <a:pPr eaLnBrk="0" fontAlgn="base" hangingPunct="0">
              <a:spcBef>
                <a:spcPct val="0"/>
              </a:spcBef>
              <a:spcAft>
                <a:spcPct val="0"/>
              </a:spcAft>
              <a:defRPr/>
            </a:pPr>
            <a:endParaRPr lang="en-US" dirty="0">
              <a:solidFill>
                <a:srgbClr val="000000"/>
              </a:solidFill>
              <a:cs typeface="ヒラギノ角ゴ Pro W3"/>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ヒラギノ角ゴ Pro W3" pitchFamily="84" charset="-128"/>
              </a:defRPr>
            </a:lvl1pPr>
          </a:lstStyle>
          <a:p>
            <a:pPr eaLnBrk="0" fontAlgn="base" hangingPunct="0">
              <a:spcBef>
                <a:spcPct val="0"/>
              </a:spcBef>
              <a:spcAft>
                <a:spcPct val="0"/>
              </a:spcAft>
              <a:defRPr/>
            </a:pPr>
            <a:endParaRPr lang="en-US" dirty="0">
              <a:solidFill>
                <a:srgbClr val="000000"/>
              </a:solidFill>
              <a:cs typeface="ヒラギノ角ゴ Pro W3"/>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ea typeface="ヒラギノ角ゴ Pro W3" pitchFamily="84" charset="-128"/>
              </a:defRPr>
            </a:lvl1pPr>
          </a:lstStyle>
          <a:p>
            <a:pPr eaLnBrk="0" fontAlgn="base" hangingPunct="0">
              <a:spcBef>
                <a:spcPct val="0"/>
              </a:spcBef>
              <a:spcAft>
                <a:spcPct val="0"/>
              </a:spcAft>
              <a:defRPr/>
            </a:pPr>
            <a:fld id="{673D4502-8DF2-4C4F-9005-EC3B02CB77B8}" type="slidenum">
              <a:rPr lang="en-US" smtClean="0">
                <a:solidFill>
                  <a:srgbClr val="000000"/>
                </a:solidFill>
                <a:cs typeface="ヒラギノ角ゴ Pro W3"/>
              </a:rPr>
              <a:pPr eaLnBrk="0" fontAlgn="base" hangingPunct="0">
                <a:spcBef>
                  <a:spcPct val="0"/>
                </a:spcBef>
                <a:spcAft>
                  <a:spcPct val="0"/>
                </a:spcAft>
                <a:defRPr/>
              </a:pPr>
              <a:t>‹#›</a:t>
            </a:fld>
            <a:endParaRPr lang="en-US" dirty="0">
              <a:solidFill>
                <a:srgbClr val="000000"/>
              </a:solidFill>
              <a:cs typeface="ヒラギノ角ゴ Pro W3"/>
            </a:endParaRPr>
          </a:p>
        </p:txBody>
      </p:sp>
      <p:pic>
        <p:nvPicPr>
          <p:cNvPr id="2055" name="Picture 19" descr="SCI41098_PPT_Templates_bottom_STFC"/>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5294313"/>
            <a:ext cx="9144000" cy="1563687"/>
          </a:xfrm>
          <a:prstGeom prst="rect">
            <a:avLst/>
          </a:prstGeom>
          <a:noFill/>
          <a:ln w="9525">
            <a:noFill/>
            <a:miter lim="800000"/>
            <a:headEnd/>
            <a:tailEnd/>
          </a:ln>
        </p:spPr>
      </p:pic>
    </p:spTree>
    <p:extLst>
      <p:ext uri="{BB962C8B-B14F-4D97-AF65-F5344CB8AC3E}">
        <p14:creationId xmlns:p14="http://schemas.microsoft.com/office/powerpoint/2010/main" val="2765156828"/>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Lst>
  <p:hf sldNum="0" hdr="0" ftr="0" dt="0"/>
  <p:txStyles>
    <p:title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accent1">
              <a:lumMod val="50000"/>
            </a:schemeClr>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alibri"/>
                <a:ea typeface="Calibri"/>
                <a:cs typeface="Calibri"/>
              </a:defRPr>
            </a:lvl1pPr>
          </a:lstStyle>
          <a:p>
            <a:pPr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pPr eaLnBrk="0" fontAlgn="base" hangingPunct="0">
              <a:spcBef>
                <a:spcPct val="0"/>
              </a:spcBef>
              <a:spcAft>
                <a:spcPct val="0"/>
              </a:spcAft>
            </a:pPr>
            <a:fld id="{CD401DC8-78A3-9848-9E80-D05DA7B67321}" type="slidenum">
              <a:rPr lang="en-US" smtClean="0">
                <a:solidFill>
                  <a:srgbClr val="000000"/>
                </a:solidFill>
              </a:rPr>
              <a:pPr eaLnBrk="0" fontAlgn="base" hangingPunct="0">
                <a:spcBef>
                  <a:spcPct val="0"/>
                </a:spcBef>
                <a:spcAft>
                  <a:spcPct val="0"/>
                </a:spcAft>
              </a:pPr>
              <a:t>‹#›</a:t>
            </a:fld>
            <a:endParaRPr lang="en-US" dirty="0">
              <a:solidFill>
                <a:srgbClr val="000000"/>
              </a:solidFill>
            </a:endParaRPr>
          </a:p>
        </p:txBody>
      </p:sp>
      <p:pic>
        <p:nvPicPr>
          <p:cNvPr id="2" name="Picture 1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27384"/>
            <a:ext cx="91440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6420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23087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8142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8007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5123"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Lucida Grande" pitchFamily="84" charset="0"/>
                <a:ea typeface="ヒラギノ角ゴ Pro W3" pitchFamily="84" charset="-128"/>
                <a:cs typeface="+mn-cs"/>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8B7C71-E8A5-4A6B-AF01-F65887F31DF7}"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pic>
        <p:nvPicPr>
          <p:cNvPr id="5127"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94313"/>
            <a:ext cx="9144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95655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ctr" rtl="0" eaLnBrk="0" fontAlgn="base" hangingPunct="0">
        <a:spcBef>
          <a:spcPct val="0"/>
        </a:spcBef>
        <a:spcAft>
          <a:spcPct val="0"/>
        </a:spcAft>
        <a:defRPr sz="4400" b="1">
          <a:solidFill>
            <a:srgbClr val="002060"/>
          </a:solidFill>
          <a:latin typeface="Calibri"/>
          <a:ea typeface="+mj-ea"/>
          <a:cs typeface="Calibri"/>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9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29.xml"/><Relationship Id="rId6" Type="http://schemas.openxmlformats.org/officeDocument/2006/relationships/image" Target="../media/image13.jpeg"/><Relationship Id="rId5" Type="http://schemas.openxmlformats.org/officeDocument/2006/relationships/hyperlink" Target="http://www.google.co.uk/url?sa=i&amp;rct=j&amp;q=&amp;esrc=s&amp;frm=1&amp;source=images&amp;cd=&amp;cad=rja&amp;docid=H3YnmHnIPHx8WM&amp;tbnid=V8et2y64O83uaM:&amp;ved=0CAUQjRw&amp;url=http://www.multiquote.com/Page/Contact_MultiQuote.aspx&amp;ei=fiJkUoOyDamp0QWzyoG4Cg&amp;bvm=bv.54934254,d.d2k&amp;psig=AFQjCNFLr1JY6vjiFfnhGATBZgnSu-joiA&amp;ust=1382380533738018"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0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0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rcuk.ac.uk/ke/impacts/" TargetMode="External"/><Relationship Id="rId2" Type="http://schemas.openxmlformats.org/officeDocument/2006/relationships/notesSlide" Target="../notesSlides/notesSlide8.xml"/><Relationship Id="rId1" Type="http://schemas.openxmlformats.org/officeDocument/2006/relationships/slideLayout" Target="../slideLayouts/slideLayout2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895341"/>
            <a:ext cx="7798695" cy="3200876"/>
          </a:xfrm>
          <a:prstGeom prst="rect">
            <a:avLst/>
          </a:prstGeom>
        </p:spPr>
        <p:txBody>
          <a:bodyPr wrap="square">
            <a:spAutoFit/>
          </a:bodyPr>
          <a:lstStyle/>
          <a:p>
            <a:pPr>
              <a:defRPr/>
            </a:pPr>
            <a:r>
              <a:rPr lang="en-GB" sz="4800" b="1" dirty="0" smtClean="0">
                <a:solidFill>
                  <a:srgbClr val="336699"/>
                </a:solidFill>
                <a:latin typeface="Calibri" pitchFamily="34" charset="0"/>
                <a:ea typeface="ヒラギノ角ゴ Pro W3"/>
                <a:cs typeface="Calibri" pitchFamily="34" charset="0"/>
              </a:rPr>
              <a:t>Update from STFC</a:t>
            </a:r>
            <a:endParaRPr lang="en-GB" sz="4800" b="1" dirty="0">
              <a:solidFill>
                <a:srgbClr val="336699"/>
              </a:solidFill>
              <a:latin typeface="Calibri" pitchFamily="34" charset="0"/>
              <a:ea typeface="ヒラギノ角ゴ Pro W3"/>
              <a:cs typeface="Calibri" pitchFamily="34" charset="0"/>
            </a:endParaRPr>
          </a:p>
          <a:p>
            <a:pPr>
              <a:defRPr/>
            </a:pPr>
            <a:endParaRPr lang="en-GB" sz="4000" b="1" dirty="0">
              <a:solidFill>
                <a:srgbClr val="BBE0E3">
                  <a:lumMod val="50000"/>
                </a:srgbClr>
              </a:solidFill>
              <a:latin typeface="Calibri" pitchFamily="34" charset="0"/>
              <a:ea typeface="ヒラギノ角ゴ Pro W3" pitchFamily="84" charset="-128"/>
              <a:cs typeface="+mn-cs"/>
            </a:endParaRPr>
          </a:p>
          <a:p>
            <a:pPr>
              <a:defRPr/>
            </a:pPr>
            <a:r>
              <a:rPr lang="en-GB" sz="3200" b="1" dirty="0" smtClean="0">
                <a:solidFill>
                  <a:srgbClr val="000000"/>
                </a:solidFill>
                <a:latin typeface="Calibri" pitchFamily="34" charset="0"/>
                <a:ea typeface="ヒラギノ角ゴ Pro W3" pitchFamily="84" charset="-128"/>
                <a:cs typeface="+mn-cs"/>
              </a:rPr>
              <a:t>John Womersley</a:t>
            </a:r>
            <a:endParaRPr lang="en-GB" sz="3200" dirty="0" smtClean="0">
              <a:solidFill>
                <a:srgbClr val="000000"/>
              </a:solidFill>
              <a:latin typeface="Calibri" pitchFamily="34" charset="0"/>
              <a:ea typeface="ヒラギノ角ゴ Pro W3" pitchFamily="84" charset="-128"/>
              <a:cs typeface="+mn-cs"/>
            </a:endParaRPr>
          </a:p>
          <a:p>
            <a:pPr>
              <a:defRPr/>
            </a:pPr>
            <a:endParaRPr lang="en-GB" sz="2800" b="1" dirty="0" smtClean="0">
              <a:solidFill>
                <a:srgbClr val="000000"/>
              </a:solidFill>
              <a:latin typeface="Calibri" pitchFamily="34" charset="0"/>
              <a:ea typeface="ヒラギノ角ゴ Pro W3" pitchFamily="84" charset="-128"/>
              <a:cs typeface="+mn-cs"/>
            </a:endParaRPr>
          </a:p>
          <a:p>
            <a:pPr>
              <a:defRPr/>
            </a:pPr>
            <a:r>
              <a:rPr lang="en-GB" dirty="0" smtClean="0">
                <a:solidFill>
                  <a:srgbClr val="000000"/>
                </a:solidFill>
                <a:latin typeface="Calibri" pitchFamily="34" charset="0"/>
                <a:ea typeface="ヒラギノ角ゴ Pro W3" pitchFamily="84" charset="-128"/>
              </a:rPr>
              <a:t>Astronomy Forum</a:t>
            </a:r>
          </a:p>
          <a:p>
            <a:pPr>
              <a:defRPr/>
            </a:pPr>
            <a:r>
              <a:rPr lang="en-GB" dirty="0" smtClean="0">
                <a:solidFill>
                  <a:srgbClr val="000000"/>
                </a:solidFill>
                <a:latin typeface="Calibri" pitchFamily="34" charset="0"/>
                <a:ea typeface="ヒラギノ角ゴ Pro W3" pitchFamily="84" charset="-128"/>
              </a:rPr>
              <a:t>Royal Astronomical Society</a:t>
            </a:r>
            <a:endParaRPr lang="en-GB" dirty="0" smtClean="0">
              <a:solidFill>
                <a:srgbClr val="000000"/>
              </a:solidFill>
              <a:latin typeface="Calibri" pitchFamily="34" charset="0"/>
              <a:ea typeface="ヒラギノ角ゴ Pro W3" pitchFamily="84" charset="-128"/>
              <a:cs typeface="+mn-cs"/>
            </a:endParaRPr>
          </a:p>
          <a:p>
            <a:pPr>
              <a:defRPr/>
            </a:pPr>
            <a:r>
              <a:rPr lang="en-GB" dirty="0">
                <a:solidFill>
                  <a:srgbClr val="000000"/>
                </a:solidFill>
                <a:latin typeface="Calibri" pitchFamily="34" charset="0"/>
                <a:ea typeface="ヒラギノ角ゴ Pro W3" pitchFamily="84" charset="-128"/>
              </a:rPr>
              <a:t>3</a:t>
            </a:r>
            <a:r>
              <a:rPr lang="en-GB" dirty="0" smtClean="0">
                <a:solidFill>
                  <a:srgbClr val="000000"/>
                </a:solidFill>
                <a:latin typeface="Calibri" pitchFamily="34" charset="0"/>
                <a:ea typeface="ヒラギノ角ゴ Pro W3" pitchFamily="84" charset="-128"/>
              </a:rPr>
              <a:t> Febr</a:t>
            </a:r>
            <a:r>
              <a:rPr lang="en-GB" dirty="0" smtClean="0">
                <a:solidFill>
                  <a:srgbClr val="000000"/>
                </a:solidFill>
                <a:latin typeface="Calibri" pitchFamily="34" charset="0"/>
                <a:ea typeface="ヒラギノ角ゴ Pro W3" pitchFamily="84" charset="-128"/>
                <a:cs typeface="+mn-cs"/>
              </a:rPr>
              <a:t>uary 2015</a:t>
            </a:r>
            <a:endParaRPr lang="en-GB" dirty="0">
              <a:solidFill>
                <a:srgbClr val="000000"/>
              </a:solidFill>
              <a:latin typeface="Calibri"/>
              <a:ea typeface="ヒラギノ角ゴ Pro W3" pitchFamily="84" charset="-128"/>
              <a:cs typeface="+mn-cs"/>
            </a:endParaRPr>
          </a:p>
        </p:txBody>
      </p:sp>
    </p:spTree>
    <p:extLst>
      <p:ext uri="{BB962C8B-B14F-4D97-AF65-F5344CB8AC3E}">
        <p14:creationId xmlns:p14="http://schemas.microsoft.com/office/powerpoint/2010/main" val="15850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96752"/>
            <a:ext cx="7848872" cy="2693045"/>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Membership of STFC’s standing advisory committees and panels (including its peer review panels) is reviewed annually.  </a:t>
            </a:r>
          </a:p>
          <a:p>
            <a:pPr marL="342900" lvl="0" indent="-342900">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The community is invited to make applications and nominations for membership of these bodies. </a:t>
            </a:r>
          </a:p>
          <a:p>
            <a:pPr marL="342900" lvl="0" indent="-342900">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The ‘nominations exercise’ for 2015 will shortly be announced.  </a:t>
            </a:r>
          </a:p>
          <a:p>
            <a:pPr marL="342900" indent="-342900">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Information will be available from the STFC website and will be publicised via the community mailing lists.</a:t>
            </a:r>
          </a:p>
        </p:txBody>
      </p:sp>
      <p:sp>
        <p:nvSpPr>
          <p:cNvPr id="3" name="Title 1"/>
          <p:cNvSpPr txBox="1">
            <a:spLocks/>
          </p:cNvSpPr>
          <p:nvPr/>
        </p:nvSpPr>
        <p:spPr bwMode="auto">
          <a:xfrm>
            <a:off x="0" y="116632"/>
            <a:ext cx="9144000" cy="1008112"/>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4000" b="1" dirty="0" smtClean="0">
                <a:solidFill>
                  <a:srgbClr val="006699"/>
                </a:solidFill>
                <a:latin typeface="Calibri"/>
                <a:cs typeface="Calibri"/>
              </a:rPr>
              <a:t>Nominations Exercise</a:t>
            </a:r>
            <a:endParaRPr lang="en-GB" sz="4000" b="1" dirty="0">
              <a:solidFill>
                <a:srgbClr val="006699"/>
              </a:solidFill>
              <a:latin typeface="Calibri"/>
              <a:cs typeface="Calibri"/>
            </a:endParaRPr>
          </a:p>
        </p:txBody>
      </p:sp>
    </p:spTree>
    <p:extLst>
      <p:ext uri="{BB962C8B-B14F-4D97-AF65-F5344CB8AC3E}">
        <p14:creationId xmlns:p14="http://schemas.microsoft.com/office/powerpoint/2010/main" val="1593432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971600" y="980728"/>
            <a:ext cx="4896544" cy="1384514"/>
          </a:xfrm>
          <a:prstGeom prst="rect">
            <a:avLst/>
          </a:prstGeom>
          <a:noFill/>
          <a:ln w="9525">
            <a:noFill/>
            <a:miter lim="800000"/>
            <a:headEnd/>
            <a:tailEnd/>
          </a:ln>
        </p:spPr>
        <p:txBody>
          <a:bodyPr wrap="square" lIns="90968" tIns="45482" rIns="90968" bIns="45482">
            <a:spAutoFit/>
          </a:bodyPr>
          <a:lstStyle/>
          <a:p>
            <a:pPr lvl="1" defTabSz="454820">
              <a:lnSpc>
                <a:spcPct val="150000"/>
              </a:lnSpc>
              <a:buClr>
                <a:schemeClr val="tx1">
                  <a:lumMod val="50000"/>
                  <a:lumOff val="50000"/>
                </a:schemeClr>
              </a:buClr>
              <a:buSzPct val="110000"/>
              <a:defRPr/>
            </a:pPr>
            <a:r>
              <a:rPr lang="en-GB" sz="2800" b="1" dirty="0" smtClean="0">
                <a:latin typeface="Calibri"/>
                <a:cs typeface="Calibri"/>
              </a:rPr>
              <a:t>1. STFC news</a:t>
            </a:r>
          </a:p>
          <a:p>
            <a:pPr lvl="1" defTabSz="454820">
              <a:lnSpc>
                <a:spcPct val="150000"/>
              </a:lnSpc>
              <a:buClr>
                <a:schemeClr val="bg1"/>
              </a:buClr>
              <a:buSzPct val="110000"/>
              <a:defRPr/>
            </a:pPr>
            <a:r>
              <a:rPr lang="en-GB" sz="2800" b="1" dirty="0" smtClean="0">
                <a:solidFill>
                  <a:schemeClr val="bg1"/>
                </a:solidFill>
                <a:latin typeface="Calibri"/>
                <a:cs typeface="Calibri"/>
              </a:rPr>
              <a:t>2. Pre-election situation</a:t>
            </a:r>
            <a:endParaRPr lang="en-GB" sz="2800" b="1" dirty="0">
              <a:solidFill>
                <a:schemeClr val="bg1"/>
              </a:solidFill>
              <a:latin typeface="Calibri"/>
              <a:cs typeface="Calibri"/>
            </a:endParaRPr>
          </a:p>
        </p:txBody>
      </p:sp>
      <p:sp>
        <p:nvSpPr>
          <p:cNvPr id="4" name="Rectangle 1"/>
          <p:cNvSpPr>
            <a:spLocks noChangeArrowheads="1"/>
          </p:cNvSpPr>
          <p:nvPr/>
        </p:nvSpPr>
        <p:spPr bwMode="auto">
          <a:xfrm>
            <a:off x="0" y="118854"/>
            <a:ext cx="3923928" cy="645850"/>
          </a:xfrm>
          <a:prstGeom prst="rect">
            <a:avLst/>
          </a:prstGeom>
          <a:noFill/>
          <a:ln w="9525">
            <a:noFill/>
            <a:miter lim="800000"/>
            <a:headEnd/>
            <a:tailEnd/>
          </a:ln>
        </p:spPr>
        <p:txBody>
          <a:bodyPr wrap="square" lIns="90968" tIns="45482" rIns="90968" bIns="45482">
            <a:spAutoFit/>
          </a:bodyPr>
          <a:lstStyle/>
          <a:p>
            <a:pPr algn="ctr" defTabSz="454820">
              <a:buClr>
                <a:srgbClr val="006699"/>
              </a:buClr>
              <a:buSzPct val="110000"/>
              <a:defRPr/>
            </a:pPr>
            <a:r>
              <a:rPr lang="en-GB" sz="360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Calibri"/>
                <a:cs typeface="Calibri"/>
              </a:rPr>
              <a:t>CONTENTS</a:t>
            </a:r>
          </a:p>
        </p:txBody>
      </p:sp>
      <p:sp>
        <p:nvSpPr>
          <p:cNvPr id="6" name="TextBox 5"/>
          <p:cNvSpPr txBox="1"/>
          <p:nvPr/>
        </p:nvSpPr>
        <p:spPr>
          <a:xfrm>
            <a:off x="7452320" y="6389416"/>
            <a:ext cx="1152128" cy="246221"/>
          </a:xfrm>
          <a:prstGeom prst="rect">
            <a:avLst/>
          </a:prstGeom>
          <a:noFill/>
        </p:spPr>
        <p:txBody>
          <a:bodyPr wrap="square" rtlCol="0">
            <a:spAutoFit/>
          </a:bodyPr>
          <a:lstStyle/>
          <a:p>
            <a:r>
              <a:rPr lang="en-GB" sz="1000" i="1" dirty="0" smtClean="0"/>
              <a:t>Credit: ESO</a:t>
            </a:r>
            <a:endParaRPr lang="en-GB" sz="1000" i="1" dirty="0"/>
          </a:p>
        </p:txBody>
      </p:sp>
    </p:spTree>
    <p:extLst>
      <p:ext uri="{BB962C8B-B14F-4D97-AF65-F5344CB8AC3E}">
        <p14:creationId xmlns:p14="http://schemas.microsoft.com/office/powerpoint/2010/main" val="2330489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44627"/>
            <a:ext cx="9144000" cy="792088"/>
          </a:xfr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fontAlgn="auto">
              <a:spcBef>
                <a:spcPts val="0"/>
              </a:spcBef>
              <a:spcAft>
                <a:spcPts val="0"/>
              </a:spcAft>
              <a:defRPr/>
            </a:pPr>
            <a:r>
              <a:rPr lang="en-GB" sz="4000" kern="1200" dirty="0" smtClean="0">
                <a:solidFill>
                  <a:srgbClr val="006699"/>
                </a:solidFill>
                <a:ea typeface="ヒラギノ角ゴ Pro W3"/>
              </a:rPr>
              <a:t>The Big Picture</a:t>
            </a:r>
            <a:endParaRPr lang="en-GB" sz="4000" kern="1200" dirty="0">
              <a:solidFill>
                <a:srgbClr val="006699"/>
              </a:solidFill>
              <a:ea typeface="ヒラギノ角ゴ Pro W3"/>
            </a:endParaRPr>
          </a:p>
        </p:txBody>
      </p:sp>
      <p:pic>
        <p:nvPicPr>
          <p:cNvPr id="11" name="Picture 2" descr="Francis Maude. Photo: Crown Copyrigh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99592" y="3389632"/>
            <a:ext cx="3191400" cy="2127600"/>
          </a:xfrm>
          <a:prstGeom prst="rect">
            <a:avLst/>
          </a:prstGeom>
          <a:ln>
            <a:noFill/>
          </a:ln>
          <a:effectLst>
            <a:outerShdw blurRad="292100" dist="139700" dir="2700000" algn="tl" rotWithShape="0">
              <a:srgbClr val="333333">
                <a:alpha val="65000"/>
              </a:srgbClr>
            </a:outerShdw>
          </a:effectLst>
        </p:spPr>
      </p:pic>
      <p:sp>
        <p:nvSpPr>
          <p:cNvPr id="12" name="Content Placeholder 2"/>
          <p:cNvSpPr txBox="1">
            <a:spLocks/>
          </p:cNvSpPr>
          <p:nvPr/>
        </p:nvSpPr>
        <p:spPr bwMode="auto">
          <a:xfrm>
            <a:off x="4716016" y="4077075"/>
            <a:ext cx="4176464" cy="4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tabLst>
                <a:tab pos="449263" algn="l"/>
                <a:tab pos="801688" algn="l"/>
                <a:tab pos="1168400" algn="l"/>
              </a:tabLst>
              <a:defRPr/>
            </a:pPr>
            <a:endParaRPr lang="en-GB" sz="2400" dirty="0">
              <a:solidFill>
                <a:srgbClr val="000000"/>
              </a:solidFill>
              <a:latin typeface="Calibri" pitchFamily="34" charset="0"/>
              <a:cs typeface="Calibri" panose="020F0502020204030204" pitchFamily="34" charset="0"/>
            </a:endParaRPr>
          </a:p>
        </p:txBody>
      </p:sp>
      <p:sp>
        <p:nvSpPr>
          <p:cNvPr id="10" name="Content Placeholder 2"/>
          <p:cNvSpPr>
            <a:spLocks noGrp="1"/>
          </p:cNvSpPr>
          <p:nvPr>
            <p:ph idx="1"/>
          </p:nvPr>
        </p:nvSpPr>
        <p:spPr>
          <a:xfrm>
            <a:off x="385144" y="908720"/>
            <a:ext cx="8075288" cy="2232248"/>
          </a:xfrm>
        </p:spPr>
        <p:txBody>
          <a:bodyPr/>
          <a:lstStyle/>
          <a:p>
            <a:pPr>
              <a:spcAft>
                <a:spcPts val="1200"/>
              </a:spcAft>
              <a:buNone/>
              <a:tabLst>
                <a:tab pos="449263" algn="l"/>
                <a:tab pos="801688" algn="l"/>
                <a:tab pos="1168400" algn="l"/>
              </a:tabLst>
              <a:defRPr/>
            </a:pPr>
            <a:r>
              <a:rPr lang="en-GB" sz="2200" b="1" kern="1200" dirty="0" smtClean="0">
                <a:solidFill>
                  <a:srgbClr val="006699"/>
                </a:solidFill>
                <a:ea typeface="+mj-ea"/>
              </a:rPr>
              <a:t>Pressure on funding</a:t>
            </a:r>
          </a:p>
          <a:p>
            <a:pPr marL="452438">
              <a:tabLst>
                <a:tab pos="449263" algn="l"/>
                <a:tab pos="801688" algn="l"/>
                <a:tab pos="1168400" algn="l"/>
              </a:tabLst>
            </a:pPr>
            <a:r>
              <a:rPr lang="en-GB" sz="2200" kern="1200" dirty="0" smtClean="0">
                <a:solidFill>
                  <a:srgbClr val="000000"/>
                </a:solidFill>
              </a:rPr>
              <a:t>Autumn statement announced flat capital budget to 2020</a:t>
            </a:r>
          </a:p>
          <a:p>
            <a:pPr marL="852488" lvl="1">
              <a:tabLst>
                <a:tab pos="449263" algn="l"/>
                <a:tab pos="801688" algn="l"/>
                <a:tab pos="1168400" algn="l"/>
              </a:tabLst>
            </a:pPr>
            <a:r>
              <a:rPr lang="en-GB" sz="2000" kern="1200" dirty="0" smtClean="0">
                <a:solidFill>
                  <a:srgbClr val="006699"/>
                </a:solidFill>
              </a:rPr>
              <a:t>Capital requirements of upgrade programmes at International Subscriptions will create additional pressure </a:t>
            </a:r>
          </a:p>
          <a:p>
            <a:pPr marL="452438">
              <a:tabLst>
                <a:tab pos="449263" algn="l"/>
                <a:tab pos="801688" algn="l"/>
                <a:tab pos="1168400" algn="l"/>
              </a:tabLst>
            </a:pPr>
            <a:r>
              <a:rPr lang="en-GB" sz="2200" kern="1200" dirty="0" smtClean="0">
                <a:solidFill>
                  <a:srgbClr val="000000"/>
                </a:solidFill>
              </a:rPr>
              <a:t>Spending Review to determine resource funding to 2020</a:t>
            </a:r>
          </a:p>
          <a:p>
            <a:pPr marL="852488" lvl="1">
              <a:tabLst>
                <a:tab pos="449263" algn="l"/>
                <a:tab pos="801688" algn="l"/>
                <a:tab pos="1168400" algn="l"/>
              </a:tabLst>
            </a:pPr>
            <a:r>
              <a:rPr lang="en-GB" sz="2000" kern="1200" dirty="0" smtClean="0">
                <a:solidFill>
                  <a:srgbClr val="006699"/>
                </a:solidFill>
              </a:rPr>
              <a:t>Research Council capital allocations will resolved in parallel</a:t>
            </a:r>
          </a:p>
          <a:p>
            <a:pPr marL="342900" lvl="1" indent="-342900">
              <a:buNone/>
              <a:tabLst>
                <a:tab pos="449263" algn="l"/>
                <a:tab pos="801688" algn="l"/>
                <a:tab pos="1168400" algn="l"/>
              </a:tabLst>
            </a:pPr>
            <a:r>
              <a:rPr lang="en-GB" sz="2400" kern="1200" dirty="0" smtClean="0">
                <a:solidFill>
                  <a:srgbClr val="000000"/>
                </a:solidFill>
              </a:rPr>
              <a:t> </a:t>
            </a:r>
            <a:endParaRPr lang="en-GB" sz="2000" kern="1200" dirty="0" smtClean="0">
              <a:solidFill>
                <a:srgbClr val="006699"/>
              </a:solidFill>
            </a:endParaRPr>
          </a:p>
          <a:p>
            <a:pPr>
              <a:buNone/>
              <a:tabLst>
                <a:tab pos="449263" algn="l"/>
                <a:tab pos="801688" algn="l"/>
                <a:tab pos="1168400" algn="l"/>
              </a:tabLst>
            </a:pPr>
            <a:endParaRPr lang="en-GB" sz="2400" kern="1200" dirty="0" smtClean="0">
              <a:solidFill>
                <a:srgbClr val="000000"/>
              </a:solidFill>
            </a:endParaRPr>
          </a:p>
          <a:p>
            <a:pPr>
              <a:tabLst>
                <a:tab pos="449263" algn="l"/>
                <a:tab pos="801688" algn="l"/>
                <a:tab pos="1168400" algn="l"/>
              </a:tabLst>
            </a:pPr>
            <a:endParaRPr lang="en-GB" sz="2400" kern="1200" dirty="0">
              <a:solidFill>
                <a:srgbClr val="000000"/>
              </a:solidFill>
            </a:endParaRPr>
          </a:p>
        </p:txBody>
      </p:sp>
      <p:pic>
        <p:nvPicPr>
          <p:cNvPr id="13" name="Picture 12"/>
          <p:cNvPicPr>
            <a:picLocks noChangeAspect="1"/>
          </p:cNvPicPr>
          <p:nvPr/>
        </p:nvPicPr>
        <p:blipFill>
          <a:blip r:embed="rId4" cstate="print"/>
          <a:stretch>
            <a:fillRect/>
          </a:stretch>
        </p:blipFill>
        <p:spPr>
          <a:xfrm>
            <a:off x="5292080" y="3460182"/>
            <a:ext cx="2664296" cy="21290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909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67544" y="899821"/>
            <a:ext cx="4040188" cy="639762"/>
          </a:xfrm>
        </p:spPr>
        <p:txBody>
          <a:bodyPr/>
          <a:lstStyle/>
          <a:p>
            <a:pPr algn="ctr"/>
            <a:r>
              <a:rPr lang="en-GB" dirty="0" smtClean="0">
                <a:solidFill>
                  <a:srgbClr val="0070C0"/>
                </a:solidFill>
              </a:rPr>
              <a:t>2010</a:t>
            </a:r>
            <a:endParaRPr lang="en-GB" dirty="0">
              <a:solidFill>
                <a:srgbClr val="0070C0"/>
              </a:solidFill>
            </a:endParaRPr>
          </a:p>
        </p:txBody>
      </p:sp>
      <p:sp>
        <p:nvSpPr>
          <p:cNvPr id="5" name="Content Placeholder 4"/>
          <p:cNvSpPr>
            <a:spLocks noGrp="1"/>
          </p:cNvSpPr>
          <p:nvPr>
            <p:ph sz="half" idx="2"/>
          </p:nvPr>
        </p:nvSpPr>
        <p:spPr>
          <a:xfrm>
            <a:off x="467544" y="1619901"/>
            <a:ext cx="4040188" cy="4050596"/>
          </a:xfrm>
          <a:solidFill>
            <a:srgbClr val="FFC9C9">
              <a:alpha val="80000"/>
            </a:srgbClr>
          </a:solidFill>
          <a:ln>
            <a:noFill/>
          </a:ln>
          <a:effectLst>
            <a:outerShdw blurRad="50800" dist="38100" dir="2700000" algn="tl" rotWithShape="0">
              <a:prstClr val="black">
                <a:alpha val="40000"/>
              </a:prstClr>
            </a:outerShdw>
          </a:effectLst>
        </p:spPr>
        <p:txBody>
          <a:bodyPr/>
          <a:lstStyle/>
          <a:p>
            <a:pPr>
              <a:lnSpc>
                <a:spcPct val="90000"/>
              </a:lnSpc>
              <a:spcBef>
                <a:spcPts val="0"/>
              </a:spcBef>
              <a:spcAft>
                <a:spcPts val="600"/>
              </a:spcAft>
              <a:defRPr/>
            </a:pPr>
            <a:endParaRPr lang="en-GB" sz="1600" kern="1200" dirty="0" smtClean="0">
              <a:solidFill>
                <a:schemeClr val="tx1"/>
              </a:solidFill>
              <a:latin typeface="Calibri" charset="0"/>
              <a:cs typeface="Arial" charset="0"/>
            </a:endParaRPr>
          </a:p>
          <a:p>
            <a:pPr>
              <a:lnSpc>
                <a:spcPct val="90000"/>
              </a:lnSpc>
              <a:spcBef>
                <a:spcPts val="0"/>
              </a:spcBef>
              <a:spcAft>
                <a:spcPts val="600"/>
              </a:spcAft>
              <a:defRPr/>
            </a:pPr>
            <a:r>
              <a:rPr lang="en-GB" sz="1600" kern="1200" dirty="0" smtClean="0">
                <a:solidFill>
                  <a:schemeClr val="tx1"/>
                </a:solidFill>
                <a:latin typeface="Calibri" charset="0"/>
                <a:cs typeface="Arial" charset="0"/>
              </a:rPr>
              <a:t>“</a:t>
            </a:r>
            <a:r>
              <a:rPr lang="en-GB" sz="1600" kern="1200" dirty="0">
                <a:solidFill>
                  <a:schemeClr val="tx1"/>
                </a:solidFill>
                <a:latin typeface="Calibri" charset="0"/>
                <a:cs typeface="Arial" charset="0"/>
              </a:rPr>
              <a:t>The STFC: what went wrong” </a:t>
            </a:r>
            <a:r>
              <a:rPr lang="en-GB" sz="1600" kern="1200" dirty="0" smtClean="0">
                <a:solidFill>
                  <a:schemeClr val="tx1"/>
                </a:solidFill>
                <a:latin typeface="Calibri" charset="0"/>
                <a:cs typeface="Arial" charset="0"/>
              </a:rPr>
              <a:t>(</a:t>
            </a:r>
            <a:r>
              <a:rPr lang="en-GB" sz="1600" i="1" kern="1200" dirty="0" smtClean="0">
                <a:solidFill>
                  <a:schemeClr val="tx1"/>
                </a:solidFill>
                <a:latin typeface="Calibri" charset="0"/>
                <a:cs typeface="Arial" charset="0"/>
              </a:rPr>
              <a:t>New Scientist </a:t>
            </a:r>
            <a:r>
              <a:rPr lang="en-GB" sz="1600" kern="1200" dirty="0">
                <a:solidFill>
                  <a:schemeClr val="tx1"/>
                </a:solidFill>
                <a:latin typeface="Calibri" charset="0"/>
                <a:cs typeface="Arial" charset="0"/>
              </a:rPr>
              <a:t>blog, Feb, 2010)  BIS imposes special measures to ensure STFC will deliver</a:t>
            </a:r>
          </a:p>
          <a:p>
            <a:pPr>
              <a:lnSpc>
                <a:spcPct val="90000"/>
              </a:lnSpc>
              <a:spcBef>
                <a:spcPts val="0"/>
              </a:spcBef>
              <a:spcAft>
                <a:spcPts val="600"/>
              </a:spcAft>
              <a:defRPr/>
            </a:pPr>
            <a:r>
              <a:rPr lang="en-GB" sz="1600" kern="1200" dirty="0" smtClean="0">
                <a:solidFill>
                  <a:schemeClr val="tx1"/>
                </a:solidFill>
                <a:latin typeface="Calibri" charset="0"/>
                <a:cs typeface="Arial" charset="0"/>
              </a:rPr>
              <a:t>“Debt </a:t>
            </a:r>
            <a:r>
              <a:rPr lang="en-GB" sz="1600" kern="1200" dirty="0">
                <a:solidFill>
                  <a:schemeClr val="tx1"/>
                </a:solidFill>
                <a:latin typeface="Calibri" charset="0"/>
                <a:cs typeface="Arial" charset="0"/>
              </a:rPr>
              <a:t>crisis threatens UK science” </a:t>
            </a:r>
            <a:r>
              <a:rPr lang="en-GB" sz="1600" kern="1200" dirty="0" smtClean="0">
                <a:solidFill>
                  <a:schemeClr val="tx1"/>
                </a:solidFill>
                <a:latin typeface="Calibri" charset="0"/>
                <a:cs typeface="Arial" charset="0"/>
              </a:rPr>
              <a:t>(</a:t>
            </a:r>
            <a:r>
              <a:rPr lang="en-GB" sz="1600" i="1" kern="1200" dirty="0" smtClean="0">
                <a:solidFill>
                  <a:schemeClr val="tx1"/>
                </a:solidFill>
                <a:latin typeface="Calibri" charset="0"/>
                <a:cs typeface="Arial" charset="0"/>
              </a:rPr>
              <a:t>Nature</a:t>
            </a:r>
            <a:r>
              <a:rPr lang="en-GB" sz="1600" kern="1200" dirty="0" smtClean="0">
                <a:solidFill>
                  <a:schemeClr val="tx1"/>
                </a:solidFill>
                <a:latin typeface="Calibri" charset="0"/>
                <a:cs typeface="Arial" charset="0"/>
              </a:rPr>
              <a:t>, </a:t>
            </a:r>
            <a:r>
              <a:rPr lang="en-GB" sz="1600" kern="1200" dirty="0">
                <a:solidFill>
                  <a:schemeClr val="tx1"/>
                </a:solidFill>
                <a:latin typeface="Calibri" charset="0"/>
                <a:cs typeface="Arial" charset="0"/>
              </a:rPr>
              <a:t>Jan 2010</a:t>
            </a:r>
            <a:r>
              <a:rPr lang="en-GB" sz="1600" kern="1200" dirty="0" smtClean="0">
                <a:solidFill>
                  <a:schemeClr val="tx1"/>
                </a:solidFill>
                <a:latin typeface="Calibri" charset="0"/>
                <a:cs typeface="Arial" charset="0"/>
              </a:rPr>
              <a:t>)</a:t>
            </a:r>
          </a:p>
          <a:p>
            <a:pPr>
              <a:lnSpc>
                <a:spcPct val="90000"/>
              </a:lnSpc>
              <a:spcBef>
                <a:spcPts val="0"/>
              </a:spcBef>
              <a:spcAft>
                <a:spcPts val="600"/>
              </a:spcAft>
              <a:defRPr/>
            </a:pPr>
            <a:r>
              <a:rPr lang="en-GB" sz="1600" kern="1200" dirty="0" smtClean="0">
                <a:solidFill>
                  <a:schemeClr val="tx1"/>
                </a:solidFill>
                <a:latin typeface="Calibri" charset="0"/>
                <a:cs typeface="Arial" charset="0"/>
              </a:rPr>
              <a:t>“</a:t>
            </a:r>
            <a:r>
              <a:rPr lang="en-GB" sz="1600" kern="1200" dirty="0">
                <a:solidFill>
                  <a:schemeClr val="tx1"/>
                </a:solidFill>
                <a:latin typeface="Calibri" charset="0"/>
                <a:cs typeface="Arial" charset="0"/>
              </a:rPr>
              <a:t>STFC cuts will lead to `brain drain’, claim scientists” </a:t>
            </a:r>
            <a:r>
              <a:rPr lang="en-GB" sz="1600" kern="1200" dirty="0" smtClean="0">
                <a:solidFill>
                  <a:schemeClr val="tx1"/>
                </a:solidFill>
                <a:latin typeface="Calibri" charset="0"/>
                <a:cs typeface="Arial" charset="0"/>
              </a:rPr>
              <a:t>(</a:t>
            </a:r>
            <a:r>
              <a:rPr lang="en-GB" sz="1600" i="1" kern="1200" dirty="0" smtClean="0">
                <a:solidFill>
                  <a:schemeClr val="tx1"/>
                </a:solidFill>
                <a:latin typeface="Calibri" charset="0"/>
                <a:cs typeface="Arial" charset="0"/>
              </a:rPr>
              <a:t>Times </a:t>
            </a:r>
            <a:r>
              <a:rPr lang="en-GB" sz="1600" i="1" kern="1200" dirty="0">
                <a:solidFill>
                  <a:schemeClr val="tx1"/>
                </a:solidFill>
                <a:latin typeface="Calibri" charset="0"/>
                <a:cs typeface="Arial" charset="0"/>
              </a:rPr>
              <a:t>Higher </a:t>
            </a:r>
            <a:r>
              <a:rPr lang="en-GB" sz="1600" i="1" kern="1200" dirty="0" smtClean="0">
                <a:solidFill>
                  <a:schemeClr val="tx1"/>
                </a:solidFill>
                <a:latin typeface="Calibri" charset="0"/>
                <a:cs typeface="Arial" charset="0"/>
              </a:rPr>
              <a:t>Education</a:t>
            </a:r>
            <a:r>
              <a:rPr lang="en-GB" sz="1600" kern="1200" dirty="0" smtClean="0">
                <a:solidFill>
                  <a:schemeClr val="tx1"/>
                </a:solidFill>
                <a:latin typeface="Calibri" charset="0"/>
                <a:cs typeface="Arial" charset="0"/>
              </a:rPr>
              <a:t>, </a:t>
            </a:r>
            <a:br>
              <a:rPr lang="en-GB" sz="1600" kern="1200" dirty="0" smtClean="0">
                <a:solidFill>
                  <a:schemeClr val="tx1"/>
                </a:solidFill>
                <a:latin typeface="Calibri" charset="0"/>
                <a:cs typeface="Arial" charset="0"/>
              </a:rPr>
            </a:br>
            <a:r>
              <a:rPr lang="en-GB" sz="1600" kern="1200" dirty="0" smtClean="0">
                <a:solidFill>
                  <a:schemeClr val="tx1"/>
                </a:solidFill>
                <a:latin typeface="Calibri" charset="0"/>
                <a:cs typeface="Arial" charset="0"/>
              </a:rPr>
              <a:t>Jan 2010)</a:t>
            </a:r>
            <a:endParaRPr lang="en-GB" sz="1600" kern="1200" dirty="0">
              <a:solidFill>
                <a:schemeClr val="tx1"/>
              </a:solidFill>
              <a:latin typeface="Calibri" charset="0"/>
              <a:cs typeface="Arial" charset="0"/>
            </a:endParaRPr>
          </a:p>
          <a:p>
            <a:pPr>
              <a:lnSpc>
                <a:spcPct val="90000"/>
              </a:lnSpc>
              <a:spcBef>
                <a:spcPts val="0"/>
              </a:spcBef>
              <a:spcAft>
                <a:spcPts val="600"/>
              </a:spcAft>
              <a:defRPr/>
            </a:pPr>
            <a:r>
              <a:rPr lang="en-GB" sz="1600" kern="1200" dirty="0" smtClean="0">
                <a:solidFill>
                  <a:schemeClr val="tx1"/>
                </a:solidFill>
                <a:latin typeface="Calibri" charset="0"/>
                <a:cs typeface="Arial" charset="0"/>
              </a:rPr>
              <a:t>“</a:t>
            </a:r>
            <a:r>
              <a:rPr lang="en-GB" sz="1600" kern="1200" dirty="0">
                <a:solidFill>
                  <a:schemeClr val="tx1"/>
                </a:solidFill>
                <a:latin typeface="Calibri" charset="0"/>
                <a:cs typeface="Arial" charset="0"/>
              </a:rPr>
              <a:t>UK science faces facilities freeze” </a:t>
            </a:r>
            <a:r>
              <a:rPr lang="en-GB" sz="1600" kern="1200" dirty="0" smtClean="0">
                <a:solidFill>
                  <a:schemeClr val="tx1"/>
                </a:solidFill>
                <a:latin typeface="Calibri" charset="0"/>
                <a:cs typeface="Arial" charset="0"/>
              </a:rPr>
              <a:t>(</a:t>
            </a:r>
            <a:r>
              <a:rPr lang="en-GB" sz="1600" i="1" kern="1200" dirty="0" smtClean="0">
                <a:solidFill>
                  <a:schemeClr val="tx1"/>
                </a:solidFill>
                <a:latin typeface="Calibri" charset="0"/>
                <a:cs typeface="Arial" charset="0"/>
              </a:rPr>
              <a:t>Nature</a:t>
            </a:r>
            <a:r>
              <a:rPr lang="en-GB" sz="1600" kern="1200" dirty="0" smtClean="0">
                <a:solidFill>
                  <a:schemeClr val="tx1"/>
                </a:solidFill>
                <a:latin typeface="Calibri" charset="0"/>
                <a:cs typeface="Arial" charset="0"/>
              </a:rPr>
              <a:t>, </a:t>
            </a:r>
            <a:r>
              <a:rPr lang="en-GB" sz="1600" kern="1200" dirty="0">
                <a:solidFill>
                  <a:schemeClr val="tx1"/>
                </a:solidFill>
                <a:latin typeface="Calibri" charset="0"/>
                <a:cs typeface="Arial" charset="0"/>
              </a:rPr>
              <a:t>Dec 2010)</a:t>
            </a:r>
          </a:p>
          <a:p>
            <a:endParaRPr lang="en-GB" sz="1600" dirty="0">
              <a:solidFill>
                <a:schemeClr val="tx1"/>
              </a:solidFill>
            </a:endParaRPr>
          </a:p>
        </p:txBody>
      </p:sp>
      <p:sp>
        <p:nvSpPr>
          <p:cNvPr id="6" name="Text Placeholder 5"/>
          <p:cNvSpPr>
            <a:spLocks noGrp="1"/>
          </p:cNvSpPr>
          <p:nvPr>
            <p:ph type="body" sz="quarter" idx="3"/>
          </p:nvPr>
        </p:nvSpPr>
        <p:spPr>
          <a:xfrm>
            <a:off x="4644008" y="899821"/>
            <a:ext cx="4041775" cy="639762"/>
          </a:xfrm>
        </p:spPr>
        <p:txBody>
          <a:bodyPr/>
          <a:lstStyle/>
          <a:p>
            <a:pPr algn="ctr"/>
            <a:r>
              <a:rPr lang="en-GB" dirty="0" smtClean="0">
                <a:solidFill>
                  <a:srgbClr val="0070C0"/>
                </a:solidFill>
              </a:rPr>
              <a:t>2014</a:t>
            </a:r>
            <a:endParaRPr lang="en-GB" dirty="0">
              <a:solidFill>
                <a:srgbClr val="0070C0"/>
              </a:solidFill>
            </a:endParaRPr>
          </a:p>
        </p:txBody>
      </p:sp>
      <p:sp>
        <p:nvSpPr>
          <p:cNvPr id="7" name="Content Placeholder 6"/>
          <p:cNvSpPr>
            <a:spLocks noGrp="1"/>
          </p:cNvSpPr>
          <p:nvPr>
            <p:ph sz="quarter" idx="4"/>
          </p:nvPr>
        </p:nvSpPr>
        <p:spPr>
          <a:xfrm>
            <a:off x="4644008" y="1619900"/>
            <a:ext cx="4041775" cy="4041347"/>
          </a:xfrm>
          <a:solidFill>
            <a:srgbClr val="ACEAAC">
              <a:alpha val="80000"/>
            </a:srgbClr>
          </a:solidFill>
          <a:ln>
            <a:noFill/>
          </a:ln>
          <a:effectLst>
            <a:outerShdw blurRad="50800" dist="38100" dir="2700000" algn="tl" rotWithShape="0">
              <a:prstClr val="black">
                <a:alpha val="40000"/>
              </a:prstClr>
            </a:outerShdw>
          </a:effectLst>
        </p:spPr>
        <p:txBody>
          <a:bodyPr/>
          <a:lstStyle/>
          <a:p>
            <a:pPr>
              <a:lnSpc>
                <a:spcPct val="90000"/>
              </a:lnSpc>
              <a:spcBef>
                <a:spcPts val="0"/>
              </a:spcBef>
              <a:spcAft>
                <a:spcPts val="600"/>
              </a:spcAft>
              <a:defRPr/>
            </a:pPr>
            <a:endParaRPr lang="en-GB" sz="1600" kern="1200" dirty="0" smtClean="0">
              <a:solidFill>
                <a:schemeClr val="tx1"/>
              </a:solidFill>
              <a:latin typeface="Calibri" charset="0"/>
              <a:cs typeface="Arial" charset="0"/>
            </a:endParaRPr>
          </a:p>
          <a:p>
            <a:pPr>
              <a:lnSpc>
                <a:spcPct val="90000"/>
              </a:lnSpc>
              <a:spcBef>
                <a:spcPts val="0"/>
              </a:spcBef>
              <a:spcAft>
                <a:spcPts val="600"/>
              </a:spcAft>
              <a:defRPr/>
            </a:pPr>
            <a:r>
              <a:rPr lang="en-GB" sz="1600" kern="1200" dirty="0" smtClean="0">
                <a:solidFill>
                  <a:schemeClr val="tx1"/>
                </a:solidFill>
                <a:latin typeface="Calibri" charset="0"/>
                <a:cs typeface="Arial" charset="0"/>
              </a:rPr>
              <a:t>Released </a:t>
            </a:r>
            <a:r>
              <a:rPr lang="en-GB" sz="1600" kern="1200" dirty="0">
                <a:solidFill>
                  <a:schemeClr val="tx1"/>
                </a:solidFill>
                <a:latin typeface="Calibri" charset="0"/>
                <a:cs typeface="Arial" charset="0"/>
              </a:rPr>
              <a:t>from BIS special measures, budgetary control, trusted </a:t>
            </a:r>
            <a:r>
              <a:rPr lang="en-GB" sz="1600" kern="1200" dirty="0" smtClean="0">
                <a:solidFill>
                  <a:schemeClr val="tx1"/>
                </a:solidFill>
                <a:latin typeface="Calibri" charset="0"/>
                <a:cs typeface="Arial" charset="0"/>
              </a:rPr>
              <a:t>partners. </a:t>
            </a:r>
          </a:p>
          <a:p>
            <a:pPr>
              <a:lnSpc>
                <a:spcPct val="90000"/>
              </a:lnSpc>
              <a:spcBef>
                <a:spcPts val="0"/>
              </a:spcBef>
              <a:spcAft>
                <a:spcPts val="600"/>
              </a:spcAft>
              <a:defRPr/>
            </a:pPr>
            <a:r>
              <a:rPr lang="en-GB" sz="1600" kern="1200" dirty="0" smtClean="0">
                <a:solidFill>
                  <a:schemeClr val="tx1"/>
                </a:solidFill>
                <a:latin typeface="Calibri" charset="0"/>
                <a:cs typeface="Arial" charset="0"/>
              </a:rPr>
              <a:t>Admin </a:t>
            </a:r>
            <a:r>
              <a:rPr lang="en-GB" sz="1600" kern="1200" dirty="0">
                <a:solidFill>
                  <a:schemeClr val="tx1"/>
                </a:solidFill>
                <a:latin typeface="Calibri" charset="0"/>
                <a:cs typeface="Arial" charset="0"/>
              </a:rPr>
              <a:t>costs driven down without interruption to </a:t>
            </a:r>
            <a:r>
              <a:rPr lang="en-GB" sz="1600" kern="1200" dirty="0" smtClean="0">
                <a:solidFill>
                  <a:schemeClr val="tx1"/>
                </a:solidFill>
                <a:latin typeface="Calibri" charset="0"/>
                <a:cs typeface="Arial" charset="0"/>
              </a:rPr>
              <a:t>service</a:t>
            </a:r>
            <a:endParaRPr lang="en-GB" sz="1600" kern="1200" dirty="0">
              <a:solidFill>
                <a:schemeClr val="tx1"/>
              </a:solidFill>
              <a:latin typeface="Calibri" charset="0"/>
              <a:cs typeface="Arial" charset="0"/>
            </a:endParaRPr>
          </a:p>
          <a:p>
            <a:pPr>
              <a:lnSpc>
                <a:spcPct val="90000"/>
              </a:lnSpc>
              <a:spcBef>
                <a:spcPts val="0"/>
              </a:spcBef>
              <a:spcAft>
                <a:spcPts val="600"/>
              </a:spcAft>
              <a:defRPr/>
            </a:pPr>
            <a:r>
              <a:rPr lang="en-GB" sz="1600" kern="1200" dirty="0" smtClean="0">
                <a:solidFill>
                  <a:schemeClr val="tx1"/>
                </a:solidFill>
                <a:latin typeface="Calibri" charset="0"/>
                <a:cs typeface="Arial" charset="0"/>
              </a:rPr>
              <a:t>Science </a:t>
            </a:r>
            <a:r>
              <a:rPr lang="en-GB" sz="1600" kern="1200" dirty="0">
                <a:solidFill>
                  <a:schemeClr val="tx1"/>
                </a:solidFill>
                <a:latin typeface="Calibri" charset="0"/>
                <a:cs typeface="Arial" charset="0"/>
              </a:rPr>
              <a:t>facilities remain world class, e.g. TS2 competes with MW facilities </a:t>
            </a:r>
            <a:r>
              <a:rPr lang="en-GB" sz="1600" kern="1200" dirty="0" smtClean="0">
                <a:solidFill>
                  <a:schemeClr val="tx1"/>
                </a:solidFill>
                <a:latin typeface="Calibri" charset="0"/>
                <a:cs typeface="Arial" charset="0"/>
              </a:rPr>
              <a:t>elsewhere</a:t>
            </a:r>
          </a:p>
          <a:p>
            <a:pPr>
              <a:lnSpc>
                <a:spcPct val="90000"/>
              </a:lnSpc>
              <a:spcBef>
                <a:spcPts val="0"/>
              </a:spcBef>
              <a:spcAft>
                <a:spcPts val="600"/>
              </a:spcAft>
              <a:defRPr/>
            </a:pPr>
            <a:r>
              <a:rPr lang="en-GB" sz="1600" kern="1200" dirty="0" smtClean="0">
                <a:solidFill>
                  <a:schemeClr val="tx1"/>
                </a:solidFill>
                <a:latin typeface="Calibri" charset="0"/>
                <a:cs typeface="Arial" charset="0"/>
              </a:rPr>
              <a:t>Refreshed </a:t>
            </a:r>
            <a:r>
              <a:rPr lang="en-GB" sz="1600" kern="1200" dirty="0">
                <a:solidFill>
                  <a:schemeClr val="tx1"/>
                </a:solidFill>
                <a:latin typeface="Calibri" charset="0"/>
                <a:cs typeface="Arial" charset="0"/>
              </a:rPr>
              <a:t>science programme, e.g. E-ELT, </a:t>
            </a:r>
            <a:r>
              <a:rPr lang="en-GB" sz="1600" kern="1200" dirty="0" smtClean="0">
                <a:solidFill>
                  <a:schemeClr val="tx1"/>
                </a:solidFill>
                <a:latin typeface="Calibri" charset="0"/>
                <a:cs typeface="Arial" charset="0"/>
              </a:rPr>
              <a:t>FAIR, ESS</a:t>
            </a:r>
            <a:endParaRPr lang="en-GB" sz="1600" kern="1200" dirty="0">
              <a:solidFill>
                <a:schemeClr val="tx1"/>
              </a:solidFill>
              <a:latin typeface="Calibri" charset="0"/>
              <a:cs typeface="Arial" charset="0"/>
            </a:endParaRPr>
          </a:p>
          <a:p>
            <a:pPr>
              <a:lnSpc>
                <a:spcPct val="90000"/>
              </a:lnSpc>
              <a:spcBef>
                <a:spcPts val="0"/>
              </a:spcBef>
              <a:spcAft>
                <a:spcPts val="600"/>
              </a:spcAft>
              <a:defRPr/>
            </a:pPr>
            <a:r>
              <a:rPr lang="en-GB" sz="1600" kern="1200" dirty="0" smtClean="0">
                <a:solidFill>
                  <a:schemeClr val="tx1"/>
                </a:solidFill>
                <a:latin typeface="Calibri" charset="0"/>
                <a:cs typeface="Arial" charset="0"/>
              </a:rPr>
              <a:t>International </a:t>
            </a:r>
            <a:r>
              <a:rPr lang="en-GB" sz="1600" kern="1200" dirty="0">
                <a:solidFill>
                  <a:schemeClr val="tx1"/>
                </a:solidFill>
                <a:latin typeface="Calibri" charset="0"/>
                <a:cs typeface="Arial" charset="0"/>
              </a:rPr>
              <a:t>engagement developed – ESFRI, SKA, Horizon 2020, </a:t>
            </a:r>
            <a:r>
              <a:rPr lang="en-GB" sz="1600" kern="1200" dirty="0" smtClean="0">
                <a:solidFill>
                  <a:schemeClr val="tx1"/>
                </a:solidFill>
                <a:latin typeface="Calibri" charset="0"/>
                <a:cs typeface="Arial" charset="0"/>
              </a:rPr>
              <a:t>etc. </a:t>
            </a:r>
          </a:p>
          <a:p>
            <a:pPr>
              <a:lnSpc>
                <a:spcPct val="90000"/>
              </a:lnSpc>
              <a:spcBef>
                <a:spcPts val="0"/>
              </a:spcBef>
              <a:spcAft>
                <a:spcPts val="600"/>
              </a:spcAft>
              <a:defRPr/>
            </a:pPr>
            <a:r>
              <a:rPr lang="en-GB" sz="1600" kern="1200" dirty="0" smtClean="0">
                <a:solidFill>
                  <a:schemeClr val="tx1"/>
                </a:solidFill>
                <a:latin typeface="Calibri" charset="0"/>
                <a:cs typeface="Arial" charset="0"/>
              </a:rPr>
              <a:t>Delivered </a:t>
            </a:r>
            <a:r>
              <a:rPr lang="en-GB" sz="1600" kern="1200" dirty="0">
                <a:solidFill>
                  <a:schemeClr val="tx1"/>
                </a:solidFill>
                <a:latin typeface="Calibri" charset="0"/>
                <a:cs typeface="Arial" charset="0"/>
              </a:rPr>
              <a:t>major investment on Campuses, e.g. </a:t>
            </a:r>
            <a:r>
              <a:rPr lang="en-GB" sz="1600" kern="1200" dirty="0" smtClean="0">
                <a:solidFill>
                  <a:schemeClr val="tx1"/>
                </a:solidFill>
                <a:latin typeface="Calibri" charset="0"/>
                <a:cs typeface="Arial" charset="0"/>
              </a:rPr>
              <a:t>Hartree, Space </a:t>
            </a:r>
            <a:r>
              <a:rPr lang="en-GB" sz="1600" kern="1200" dirty="0">
                <a:solidFill>
                  <a:schemeClr val="tx1"/>
                </a:solidFill>
                <a:latin typeface="Calibri" charset="0"/>
                <a:cs typeface="Arial" charset="0"/>
              </a:rPr>
              <a:t>Cluster development – Catapult, ESA </a:t>
            </a:r>
            <a:r>
              <a:rPr lang="en-GB" sz="1600" kern="1200" dirty="0" smtClean="0">
                <a:solidFill>
                  <a:schemeClr val="tx1"/>
                </a:solidFill>
                <a:latin typeface="Calibri" charset="0"/>
                <a:cs typeface="Arial" charset="0"/>
              </a:rPr>
              <a:t>development</a:t>
            </a:r>
          </a:p>
          <a:p>
            <a:pPr>
              <a:lnSpc>
                <a:spcPct val="90000"/>
              </a:lnSpc>
              <a:spcBef>
                <a:spcPts val="0"/>
              </a:spcBef>
              <a:spcAft>
                <a:spcPts val="600"/>
              </a:spcAft>
              <a:defRPr/>
            </a:pPr>
            <a:endParaRPr lang="en-GB" sz="1400" kern="1200" dirty="0">
              <a:solidFill>
                <a:schemeClr val="tx1"/>
              </a:solidFill>
              <a:latin typeface="Calibri" charset="0"/>
              <a:cs typeface="Arial" charset="0"/>
            </a:endParaRPr>
          </a:p>
          <a:p>
            <a:pPr>
              <a:lnSpc>
                <a:spcPct val="90000"/>
              </a:lnSpc>
              <a:spcBef>
                <a:spcPts val="0"/>
              </a:spcBef>
              <a:spcAft>
                <a:spcPts val="600"/>
              </a:spcAft>
              <a:defRPr/>
            </a:pPr>
            <a:endParaRPr lang="en-GB" sz="1400" kern="1200" dirty="0">
              <a:solidFill>
                <a:schemeClr val="tx1"/>
              </a:solidFill>
              <a:latin typeface="Calibri" charset="0"/>
              <a:cs typeface="Arial" charset="0"/>
            </a:endParaRPr>
          </a:p>
          <a:p>
            <a:pPr>
              <a:lnSpc>
                <a:spcPct val="90000"/>
              </a:lnSpc>
              <a:spcBef>
                <a:spcPts val="0"/>
              </a:spcBef>
              <a:spcAft>
                <a:spcPts val="600"/>
              </a:spcAft>
              <a:defRPr/>
            </a:pPr>
            <a:endParaRPr lang="en-GB" sz="1400" kern="1200" dirty="0">
              <a:solidFill>
                <a:schemeClr val="tx1"/>
              </a:solidFill>
              <a:latin typeface="Calibri" charset="0"/>
              <a:cs typeface="Arial" charset="0"/>
            </a:endParaRPr>
          </a:p>
          <a:p>
            <a:pPr marL="0" indent="0">
              <a:buNone/>
            </a:pPr>
            <a:endParaRPr lang="en-GB" dirty="0">
              <a:solidFill>
                <a:schemeClr val="tx1"/>
              </a:solidFill>
            </a:endParaRPr>
          </a:p>
        </p:txBody>
      </p:sp>
      <p:sp>
        <p:nvSpPr>
          <p:cNvPr id="2" name="Right Arrow 1"/>
          <p:cNvSpPr/>
          <p:nvPr/>
        </p:nvSpPr>
        <p:spPr bwMode="auto">
          <a:xfrm>
            <a:off x="4067944" y="1115845"/>
            <a:ext cx="1097372" cy="319062"/>
          </a:xfrm>
          <a:prstGeom prst="rightArrow">
            <a:avLst>
              <a:gd name="adj1" fmla="val 50000"/>
              <a:gd name="adj2" fmla="val 101468"/>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2400" dirty="0" smtClean="0">
              <a:solidFill>
                <a:srgbClr val="000000"/>
              </a:solidFill>
              <a:latin typeface="Calibri"/>
              <a:ea typeface="ヒラギノ角ゴ Pro W3" pitchFamily="84" charset="-128"/>
              <a:cs typeface="+mn-cs"/>
            </a:endParaRPr>
          </a:p>
        </p:txBody>
      </p:sp>
      <p:sp>
        <p:nvSpPr>
          <p:cNvPr id="9" name="Title 1"/>
          <p:cNvSpPr txBox="1">
            <a:spLocks/>
          </p:cNvSpPr>
          <p:nvPr/>
        </p:nvSpPr>
        <p:spPr bwMode="auto">
          <a:xfrm>
            <a:off x="0" y="-27384"/>
            <a:ext cx="9144000" cy="1008112"/>
          </a:xfrm>
          <a:prstGeom prst="rect">
            <a:avLst/>
          </a:prstGeom>
          <a:noFill/>
          <a:ln w="9525">
            <a:noFill/>
            <a:miter lim="800000"/>
            <a:headEnd/>
            <a:tailEnd/>
          </a:ln>
        </p:spPr>
        <p:txBody>
          <a:bodyPr anchor="ctr"/>
          <a:lstStyle/>
          <a:p>
            <a:pPr algn="ctr" eaLnBrk="0" hangingPunct="0">
              <a:defRPr/>
            </a:pPr>
            <a:r>
              <a:rPr lang="en-GB" sz="4400" b="1" dirty="0" smtClean="0">
                <a:solidFill>
                  <a:srgbClr val="0070C0"/>
                </a:solidFill>
                <a:latin typeface="Calibri" panose="020F0502020204030204" pitchFamily="34" charset="0"/>
                <a:cs typeface="Calibri" panose="020F0502020204030204" pitchFamily="34" charset="0"/>
              </a:rPr>
              <a:t>We Have Come a Long Way</a:t>
            </a:r>
            <a:endParaRPr lang="en-GB" sz="44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6804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1960" y="476672"/>
            <a:ext cx="4680520" cy="5109091"/>
          </a:xfrm>
          <a:prstGeom prst="rect">
            <a:avLst/>
          </a:prstGeom>
        </p:spPr>
        <p:txBody>
          <a:bodyPr wrap="square">
            <a:spAutoFit/>
          </a:bodyPr>
          <a:lstStyle/>
          <a:p>
            <a:pPr marL="0" lvl="1" eaLnBrk="0" hangingPunct="0"/>
            <a:r>
              <a:rPr lang="en-GB" sz="2400" b="1" dirty="0" smtClean="0">
                <a:solidFill>
                  <a:srgbClr val="006699"/>
                </a:solidFill>
                <a:latin typeface="Calibri"/>
                <a:cs typeface="Calibri"/>
              </a:rPr>
              <a:t>World Class Research</a:t>
            </a:r>
          </a:p>
          <a:p>
            <a:pPr marL="0" lvl="1" eaLnBrk="0" hangingPunct="0"/>
            <a:r>
              <a:rPr lang="en-GB" sz="2200" dirty="0" smtClean="0">
                <a:solidFill>
                  <a:srgbClr val="000000"/>
                </a:solidFill>
                <a:latin typeface="Calibri"/>
                <a:cs typeface="Calibri"/>
              </a:rPr>
              <a:t>Higgs boson,  Rosetta, Planck, Foot and Mouth Vaccine…</a:t>
            </a:r>
            <a:endParaRPr lang="en-GB" sz="2200" dirty="0">
              <a:solidFill>
                <a:srgbClr val="000000"/>
              </a:solidFill>
              <a:latin typeface="Calibri"/>
              <a:cs typeface="Calibri"/>
            </a:endParaRPr>
          </a:p>
          <a:p>
            <a:pPr marL="0" lvl="1" eaLnBrk="0" hangingPunct="0"/>
            <a:endParaRPr lang="en-GB" sz="2400" dirty="0" smtClean="0">
              <a:solidFill>
                <a:srgbClr val="000000"/>
              </a:solidFill>
              <a:latin typeface="Calibri" panose="020F0502020204030204" pitchFamily="34" charset="0"/>
              <a:cs typeface="Calibri" panose="020F0502020204030204" pitchFamily="34" charset="0"/>
            </a:endParaRPr>
          </a:p>
          <a:p>
            <a:pPr marL="0" lvl="1" eaLnBrk="0" hangingPunct="0"/>
            <a:r>
              <a:rPr lang="en-GB" sz="2400" b="1" dirty="0" smtClean="0">
                <a:solidFill>
                  <a:srgbClr val="006699"/>
                </a:solidFill>
                <a:latin typeface="Calibri"/>
                <a:cs typeface="Calibri"/>
              </a:rPr>
              <a:t>World Class Innovation</a:t>
            </a:r>
          </a:p>
          <a:p>
            <a:pPr marL="0" lvl="1" eaLnBrk="0" hangingPunct="0"/>
            <a:r>
              <a:rPr lang="en-GB" sz="2200" dirty="0" err="1">
                <a:solidFill>
                  <a:srgbClr val="000000"/>
                </a:solidFill>
                <a:latin typeface="Calibri"/>
                <a:cs typeface="Calibri"/>
              </a:rPr>
              <a:t>Daresbury</a:t>
            </a:r>
            <a:r>
              <a:rPr lang="en-GB" sz="2200" dirty="0">
                <a:solidFill>
                  <a:srgbClr val="000000"/>
                </a:solidFill>
                <a:latin typeface="Calibri"/>
                <a:cs typeface="Calibri"/>
              </a:rPr>
              <a:t>, Harwell, </a:t>
            </a:r>
            <a:r>
              <a:rPr lang="en-GB" sz="2200" dirty="0" smtClean="0">
                <a:solidFill>
                  <a:srgbClr val="000000"/>
                </a:solidFill>
                <a:latin typeface="Calibri"/>
                <a:cs typeface="Calibri"/>
              </a:rPr>
              <a:t>Incubation centres, </a:t>
            </a:r>
            <a:r>
              <a:rPr lang="en-GB" sz="2200" dirty="0" err="1" smtClean="0">
                <a:solidFill>
                  <a:srgbClr val="000000"/>
                </a:solidFill>
                <a:latin typeface="Calibri"/>
                <a:cs typeface="Calibri"/>
              </a:rPr>
              <a:t>Hartree</a:t>
            </a:r>
            <a:r>
              <a:rPr lang="en-GB" sz="2200" dirty="0" smtClean="0">
                <a:solidFill>
                  <a:srgbClr val="000000"/>
                </a:solidFill>
                <a:latin typeface="Calibri"/>
                <a:cs typeface="Calibri"/>
              </a:rPr>
              <a:t>…</a:t>
            </a:r>
          </a:p>
          <a:p>
            <a:pPr marL="0" lvl="1" eaLnBrk="0" hangingPunct="0"/>
            <a:endParaRPr lang="en-GB" sz="2400" dirty="0">
              <a:solidFill>
                <a:srgbClr val="000000"/>
              </a:solidFill>
              <a:latin typeface="Calibri" panose="020F0502020204030204" pitchFamily="34" charset="0"/>
              <a:cs typeface="Calibri" panose="020F0502020204030204" pitchFamily="34" charset="0"/>
            </a:endParaRPr>
          </a:p>
          <a:p>
            <a:pPr marL="0" lvl="1" eaLnBrk="0" hangingPunct="0"/>
            <a:r>
              <a:rPr lang="en-GB" sz="2400" b="1" dirty="0" smtClean="0">
                <a:solidFill>
                  <a:srgbClr val="006699"/>
                </a:solidFill>
                <a:latin typeface="Calibri"/>
                <a:cs typeface="Calibri"/>
              </a:rPr>
              <a:t>World Class skills</a:t>
            </a:r>
          </a:p>
          <a:p>
            <a:pPr marL="0" lvl="1" eaLnBrk="0" hangingPunct="0"/>
            <a:r>
              <a:rPr lang="en-GB" sz="2200" dirty="0" smtClean="0">
                <a:solidFill>
                  <a:srgbClr val="000000"/>
                </a:solidFill>
                <a:latin typeface="Calibri"/>
                <a:cs typeface="Calibri"/>
              </a:rPr>
              <a:t>Inspiring the next generation, engaging the public, working with industry, technical training</a:t>
            </a:r>
          </a:p>
          <a:p>
            <a:pPr marL="0" lvl="1" eaLnBrk="0" hangingPunct="0"/>
            <a:endParaRPr lang="en-GB" sz="2400" dirty="0">
              <a:solidFill>
                <a:srgbClr val="000000"/>
              </a:solidFill>
              <a:latin typeface="Calibri" pitchFamily="34" charset="0"/>
            </a:endParaRPr>
          </a:p>
          <a:p>
            <a:pPr marL="171450" indent="-171450" eaLnBrk="0" fontAlgn="base" hangingPunct="0">
              <a:spcBef>
                <a:spcPct val="0"/>
              </a:spcBef>
              <a:buFont typeface="Arial" panose="020B0604020202020204" pitchFamily="34" charset="0"/>
              <a:buChar char="•"/>
            </a:pPr>
            <a:endParaRPr lang="en-GB" sz="1400" b="1" dirty="0">
              <a:solidFill>
                <a:srgbClr val="000000"/>
              </a:solidFill>
            </a:endParaRPr>
          </a:p>
          <a:p>
            <a:pPr eaLnBrk="0" fontAlgn="base" hangingPunct="0">
              <a:spcBef>
                <a:spcPct val="0"/>
              </a:spcBef>
            </a:pPr>
            <a:endParaRPr lang="en-GB" sz="1400" b="1" dirty="0">
              <a:solidFill>
                <a:srgbClr val="00000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476672"/>
            <a:ext cx="2471084" cy="164738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1916832"/>
            <a:ext cx="2399050" cy="1599367"/>
          </a:xfrm>
          <a:prstGeom prst="rect">
            <a:avLst/>
          </a:prstGeom>
          <a:ln>
            <a:noFill/>
          </a:ln>
          <a:effectLst>
            <a:outerShdw blurRad="292100" dist="139700" dir="2700000" algn="tl" rotWithShape="0">
              <a:srgbClr val="333333">
                <a:alpha val="65000"/>
              </a:srgbClr>
            </a:outerShdw>
          </a:effectLst>
        </p:spPr>
      </p:pic>
      <p:pic>
        <p:nvPicPr>
          <p:cNvPr id="9" name="Picture 4" descr="http://www.multiquote.com/Images/Daresbury_Innovation_Centre_Night.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87624" y="3284984"/>
            <a:ext cx="2387761" cy="1591841"/>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5536" y="4725144"/>
            <a:ext cx="2269051" cy="1665920"/>
          </a:xfrm>
          <a:prstGeom prst="rect">
            <a:avLst/>
          </a:prstGeom>
          <a:noFill/>
          <a:ln>
            <a:noFill/>
          </a:ln>
          <a:effectLst>
            <a:outerShdw blurRad="292100"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200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27384"/>
            <a:ext cx="9144000" cy="1008112"/>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4000" b="1" dirty="0" smtClean="0">
                <a:solidFill>
                  <a:srgbClr val="006699"/>
                </a:solidFill>
                <a:latin typeface="Calibri"/>
                <a:cs typeface="Calibri"/>
              </a:rPr>
              <a:t>Spending Review – likely timeline</a:t>
            </a:r>
            <a:endParaRPr lang="en-GB" sz="4000" b="1" dirty="0">
              <a:solidFill>
                <a:srgbClr val="006699"/>
              </a:solidFill>
              <a:latin typeface="Calibri"/>
              <a:cs typeface="Calibri"/>
            </a:endParaRPr>
          </a:p>
        </p:txBody>
      </p:sp>
      <p:sp>
        <p:nvSpPr>
          <p:cNvPr id="3" name="Content Placeholder 2"/>
          <p:cNvSpPr txBox="1">
            <a:spLocks/>
          </p:cNvSpPr>
          <p:nvPr/>
        </p:nvSpPr>
        <p:spPr bwMode="auto">
          <a:xfrm>
            <a:off x="307974" y="1196752"/>
            <a:ext cx="8859689"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indent="-342900" eaLnBrk="0" fontAlgn="base" hangingPunct="0">
              <a:spcAft>
                <a:spcPts val="600"/>
              </a:spcAft>
              <a:buFont typeface="Arial"/>
              <a:buChar char="•"/>
            </a:pPr>
            <a:r>
              <a:rPr lang="en-GB" sz="2200" dirty="0" smtClean="0">
                <a:solidFill>
                  <a:srgbClr val="000000"/>
                </a:solidFill>
                <a:latin typeface="Calibri"/>
                <a:cs typeface="Calibri"/>
              </a:rPr>
              <a:t>Civil service discussions for Spending  Review are underway now</a:t>
            </a:r>
          </a:p>
          <a:p>
            <a:pPr marL="800100" lvl="1" indent="-342900" eaLnBrk="0" fontAlgn="base" hangingPunct="0">
              <a:spcAft>
                <a:spcPts val="1200"/>
              </a:spcAft>
              <a:buFont typeface="Calibri" panose="020F0502020204030204" pitchFamily="34" charset="0"/>
              <a:buChar char="–"/>
            </a:pPr>
            <a:r>
              <a:rPr lang="en-GB" sz="2000" dirty="0" smtClean="0">
                <a:solidFill>
                  <a:srgbClr val="006699"/>
                </a:solidFill>
                <a:latin typeface="Calibri"/>
                <a:cs typeface="Calibri"/>
              </a:rPr>
              <a:t>Initial data request likely March 2015?</a:t>
            </a:r>
          </a:p>
          <a:p>
            <a:pPr marL="342900" indent="-342900" eaLnBrk="0" fontAlgn="base" hangingPunct="0">
              <a:spcAft>
                <a:spcPts val="600"/>
              </a:spcAft>
              <a:buFont typeface="Arial"/>
              <a:buChar char="•"/>
            </a:pPr>
            <a:r>
              <a:rPr lang="en-GB" sz="2200" dirty="0" smtClean="0">
                <a:solidFill>
                  <a:srgbClr val="000000"/>
                </a:solidFill>
                <a:latin typeface="Calibri"/>
                <a:cs typeface="Calibri"/>
              </a:rPr>
              <a:t>Election – May 2015</a:t>
            </a:r>
          </a:p>
          <a:p>
            <a:pPr marL="800100" lvl="1" indent="-342900" eaLnBrk="0" fontAlgn="base" hangingPunct="0">
              <a:spcAft>
                <a:spcPts val="600"/>
              </a:spcAft>
              <a:buFont typeface="Calibri" panose="020F0502020204030204" pitchFamily="34" charset="0"/>
              <a:buChar char="–"/>
            </a:pPr>
            <a:r>
              <a:rPr lang="en-GB" sz="2000" dirty="0" smtClean="0">
                <a:solidFill>
                  <a:srgbClr val="006699"/>
                </a:solidFill>
                <a:latin typeface="Calibri"/>
                <a:cs typeface="Calibri"/>
              </a:rPr>
              <a:t>New Government, Chancellor, Ministers?</a:t>
            </a:r>
          </a:p>
          <a:p>
            <a:pPr marL="800100" lvl="1" indent="-342900" eaLnBrk="0" fontAlgn="base" hangingPunct="0">
              <a:spcAft>
                <a:spcPts val="600"/>
              </a:spcAft>
              <a:buFont typeface="Calibri" panose="020F0502020204030204" pitchFamily="34" charset="0"/>
              <a:buChar char="–"/>
            </a:pPr>
            <a:r>
              <a:rPr lang="en-GB" sz="2000" dirty="0" smtClean="0">
                <a:solidFill>
                  <a:srgbClr val="006699"/>
                </a:solidFill>
                <a:latin typeface="Calibri"/>
                <a:cs typeface="Calibri"/>
              </a:rPr>
              <a:t>Departmental reorganisation?</a:t>
            </a:r>
          </a:p>
          <a:p>
            <a:pPr marL="800100" lvl="1" indent="-342900" eaLnBrk="0" fontAlgn="base" hangingPunct="0">
              <a:spcAft>
                <a:spcPts val="600"/>
              </a:spcAft>
              <a:buFont typeface="Calibri" panose="020F0502020204030204" pitchFamily="34" charset="0"/>
              <a:buChar char="–"/>
            </a:pPr>
            <a:r>
              <a:rPr lang="en-GB" sz="2000" dirty="0" smtClean="0">
                <a:solidFill>
                  <a:srgbClr val="006699"/>
                </a:solidFill>
                <a:latin typeface="Calibri"/>
                <a:cs typeface="Calibri"/>
              </a:rPr>
              <a:t>Input from Nurse Review?</a:t>
            </a:r>
          </a:p>
          <a:p>
            <a:pPr marL="342900" indent="-342900" eaLnBrk="0" fontAlgn="base" hangingPunct="0">
              <a:spcBef>
                <a:spcPts val="600"/>
              </a:spcBef>
              <a:spcAft>
                <a:spcPts val="600"/>
              </a:spcAft>
              <a:buFont typeface="Arial"/>
              <a:buChar char="•"/>
            </a:pPr>
            <a:r>
              <a:rPr lang="en-GB" sz="2200" dirty="0" smtClean="0">
                <a:solidFill>
                  <a:srgbClr val="000000"/>
                </a:solidFill>
                <a:latin typeface="Calibri"/>
                <a:cs typeface="Calibri"/>
              </a:rPr>
              <a:t>Government Dept CSR15 - June to Oct</a:t>
            </a:r>
          </a:p>
          <a:p>
            <a:pPr marL="800100" lvl="1" indent="-342900" eaLnBrk="0" fontAlgn="base" hangingPunct="0">
              <a:spcAft>
                <a:spcPts val="600"/>
              </a:spcAft>
              <a:buFont typeface="Calibri" panose="020F0502020204030204" pitchFamily="34" charset="0"/>
              <a:buChar char="–"/>
            </a:pPr>
            <a:r>
              <a:rPr lang="en-GB" sz="2000" dirty="0" smtClean="0">
                <a:solidFill>
                  <a:srgbClr val="006699"/>
                </a:solidFill>
                <a:latin typeface="Calibri"/>
                <a:cs typeface="Calibri"/>
              </a:rPr>
              <a:t>If coalition re-elected, Spending Review </a:t>
            </a:r>
            <a:br>
              <a:rPr lang="en-GB" sz="2000" dirty="0" smtClean="0">
                <a:solidFill>
                  <a:srgbClr val="006699"/>
                </a:solidFill>
                <a:latin typeface="Calibri"/>
                <a:cs typeface="Calibri"/>
              </a:rPr>
            </a:br>
            <a:r>
              <a:rPr lang="en-GB" sz="2000" dirty="0" smtClean="0">
                <a:solidFill>
                  <a:srgbClr val="006699"/>
                </a:solidFill>
                <a:latin typeface="Calibri"/>
                <a:cs typeface="Calibri"/>
              </a:rPr>
              <a:t>may be delayed as 2015/16 resource </a:t>
            </a:r>
            <a:br>
              <a:rPr lang="en-GB" sz="2000" dirty="0" smtClean="0">
                <a:solidFill>
                  <a:srgbClr val="006699"/>
                </a:solidFill>
                <a:latin typeface="Calibri"/>
                <a:cs typeface="Calibri"/>
              </a:rPr>
            </a:br>
            <a:r>
              <a:rPr lang="en-GB" sz="2000" dirty="0" smtClean="0">
                <a:solidFill>
                  <a:srgbClr val="006699"/>
                </a:solidFill>
                <a:latin typeface="Calibri"/>
                <a:cs typeface="Calibri"/>
              </a:rPr>
              <a:t>already agreed</a:t>
            </a:r>
          </a:p>
          <a:p>
            <a:pPr marL="800100" lvl="1" indent="-342900" eaLnBrk="0" fontAlgn="base" hangingPunct="0">
              <a:spcAft>
                <a:spcPts val="600"/>
              </a:spcAft>
              <a:buFont typeface="Calibri" panose="020F0502020204030204" pitchFamily="34" charset="0"/>
              <a:buChar char="–"/>
            </a:pPr>
            <a:r>
              <a:rPr lang="en-GB" sz="2000" dirty="0" smtClean="0">
                <a:solidFill>
                  <a:srgbClr val="006699"/>
                </a:solidFill>
                <a:latin typeface="Calibri"/>
                <a:cs typeface="Calibri"/>
              </a:rPr>
              <a:t>If minority Government elected, it may be a                                           one year roll-over and second </a:t>
            </a:r>
            <a:r>
              <a:rPr lang="en-GB" dirty="0" smtClean="0">
                <a:solidFill>
                  <a:srgbClr val="0070C0"/>
                </a:solidFill>
                <a:latin typeface="Calibri"/>
                <a:cs typeface="Calibri"/>
              </a:rPr>
              <a:t>election</a:t>
            </a:r>
          </a:p>
          <a:p>
            <a:pPr marL="342900" indent="-342900" eaLnBrk="0" fontAlgn="base" hangingPunct="0">
              <a:spcBef>
                <a:spcPts val="600"/>
              </a:spcBef>
              <a:spcAft>
                <a:spcPts val="600"/>
              </a:spcAft>
              <a:buFont typeface="Arial"/>
              <a:buChar char="•"/>
            </a:pPr>
            <a:r>
              <a:rPr lang="en-GB" sz="2200" dirty="0" smtClean="0">
                <a:solidFill>
                  <a:srgbClr val="000000"/>
                </a:solidFill>
                <a:latin typeface="Calibri"/>
                <a:cs typeface="Calibri"/>
              </a:rPr>
              <a:t>RC allocations – Oct to Dec?</a:t>
            </a:r>
          </a:p>
          <a:p>
            <a:pPr marL="800100" lvl="1" indent="-342900" eaLnBrk="0" fontAlgn="base" hangingPunct="0">
              <a:spcAft>
                <a:spcPts val="600"/>
              </a:spcAft>
              <a:buFont typeface="Calibri" panose="020F0502020204030204" pitchFamily="34" charset="0"/>
              <a:buChar char="–"/>
            </a:pPr>
            <a:endParaRPr lang="en-GB" sz="2000" dirty="0">
              <a:solidFill>
                <a:srgbClr val="006699"/>
              </a:solidFill>
              <a:latin typeface="Calibri"/>
              <a:cs typeface="Calibri"/>
            </a:endParaRPr>
          </a:p>
        </p:txBody>
      </p:sp>
      <p:sp>
        <p:nvSpPr>
          <p:cNvPr id="4" name="AutoShape 4"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sp>
        <p:nvSpPr>
          <p:cNvPr id="6" name="AutoShape 6"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307975" y="79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sp>
        <p:nvSpPr>
          <p:cNvPr id="7" name="AutoShape 12"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460375" y="1603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sp>
        <p:nvSpPr>
          <p:cNvPr id="8" name="AutoShape 14"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612775" y="3127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sp>
        <p:nvSpPr>
          <p:cNvPr id="9" name="AutoShape 16"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765175" y="4651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84168" y="1738785"/>
            <a:ext cx="2826324" cy="2986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9360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576672" y="980728"/>
            <a:ext cx="4859424" cy="28803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ts val="1128"/>
              </a:spcBef>
              <a:buFont typeface="Arial"/>
              <a:buChar char="•"/>
            </a:pPr>
            <a:r>
              <a:rPr lang="en-GB" sz="2400" dirty="0" smtClean="0">
                <a:solidFill>
                  <a:srgbClr val="000000"/>
                </a:solidFill>
                <a:latin typeface="Calibri"/>
                <a:ea typeface="ヒラギノ角ゴ Pro W3" pitchFamily="84" charset="-128"/>
                <a:cs typeface="Calibri"/>
              </a:rPr>
              <a:t>Looking to close the gap on the lost decade </a:t>
            </a:r>
            <a:endParaRPr lang="en-GB" sz="2400" dirty="0">
              <a:solidFill>
                <a:srgbClr val="000000"/>
              </a:solidFill>
              <a:latin typeface="Calibri"/>
              <a:ea typeface="ヒラギノ角ゴ Pro W3" pitchFamily="84" charset="-128"/>
              <a:cs typeface="Calibri"/>
            </a:endParaRPr>
          </a:p>
          <a:p>
            <a:pPr>
              <a:spcBef>
                <a:spcPts val="1128"/>
              </a:spcBef>
              <a:buFont typeface="Arial"/>
              <a:buChar char="•"/>
            </a:pPr>
            <a:r>
              <a:rPr lang="en-GB" sz="2400" dirty="0" smtClean="0">
                <a:solidFill>
                  <a:srgbClr val="000000"/>
                </a:solidFill>
                <a:latin typeface="Calibri"/>
                <a:ea typeface="ヒラギノ角ゴ Pro W3" pitchFamily="84" charset="-128"/>
                <a:cs typeface="Calibri"/>
              </a:rPr>
              <a:t>Modelling potential scenarios for International Subscriptions, Facilities and Core Programme </a:t>
            </a:r>
          </a:p>
          <a:p>
            <a:pPr marL="800100" lvl="1" indent="-34290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+25% to -25% with implications and consequences </a:t>
            </a:r>
          </a:p>
          <a:p>
            <a:pPr marL="800100" lvl="1" indent="-34290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Modelling resource and capital </a:t>
            </a:r>
          </a:p>
        </p:txBody>
      </p:sp>
      <p:sp>
        <p:nvSpPr>
          <p:cNvPr id="4" name="TextBox 3"/>
          <p:cNvSpPr txBox="1"/>
          <p:nvPr/>
        </p:nvSpPr>
        <p:spPr>
          <a:xfrm>
            <a:off x="0" y="44624"/>
            <a:ext cx="9144000" cy="707886"/>
          </a:xfrm>
          <a:prstGeom prst="rect">
            <a:avLst/>
          </a:prstGeom>
          <a:noFill/>
        </p:spPr>
        <p:txBody>
          <a:bodyPr wrap="square" rtlCol="0">
            <a:spAutoFit/>
          </a:bodyPr>
          <a:lstStyle/>
          <a:p>
            <a:pPr algn="ctr" eaLnBrk="0" fontAlgn="base" hangingPunct="0">
              <a:spcBef>
                <a:spcPct val="0"/>
              </a:spcBef>
              <a:spcAft>
                <a:spcPct val="0"/>
              </a:spcAft>
            </a:pPr>
            <a:r>
              <a:rPr lang="en-GB" sz="4000" b="1" dirty="0" smtClean="0">
                <a:solidFill>
                  <a:srgbClr val="006699"/>
                </a:solidFill>
                <a:latin typeface="Calibri"/>
                <a:cs typeface="Calibri"/>
              </a:rPr>
              <a:t>Scenario Development </a:t>
            </a:r>
            <a:endParaRPr lang="en-GB" sz="4000" b="1" dirty="0">
              <a:solidFill>
                <a:srgbClr val="006699"/>
              </a:solidFill>
              <a:latin typeface="Calibri"/>
              <a:cs typeface="Calibri"/>
            </a:endParaRPr>
          </a:p>
        </p:txBody>
      </p:sp>
      <p:sp>
        <p:nvSpPr>
          <p:cNvPr id="6" name="Content Placeholder 5"/>
          <p:cNvSpPr txBox="1">
            <a:spLocks/>
          </p:cNvSpPr>
          <p:nvPr/>
        </p:nvSpPr>
        <p:spPr>
          <a:xfrm>
            <a:off x="576672" y="4293096"/>
            <a:ext cx="8171792" cy="288032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ts val="1128"/>
              </a:spcBef>
              <a:buFont typeface="Arial"/>
              <a:buChar char="•"/>
            </a:pPr>
            <a:r>
              <a:rPr lang="en-GB" sz="2400" dirty="0" smtClean="0">
                <a:solidFill>
                  <a:srgbClr val="000000"/>
                </a:solidFill>
                <a:latin typeface="Calibri"/>
                <a:ea typeface="ヒラギノ角ゴ Pro W3" pitchFamily="84" charset="-128"/>
                <a:cs typeface="Calibri"/>
              </a:rPr>
              <a:t>Wide range of inputs, e.g. Programmatic Review, foreign exchange movements, Impact Reports</a:t>
            </a:r>
          </a:p>
          <a:p>
            <a:pPr lvl="1">
              <a:spcBef>
                <a:spcPts val="1128"/>
              </a:spcBef>
              <a:buFont typeface="Arial"/>
              <a:buChar char="•"/>
            </a:pPr>
            <a:endParaRPr lang="en-GB" sz="2000" dirty="0">
              <a:solidFill>
                <a:srgbClr val="000000"/>
              </a:solidFill>
              <a:latin typeface="Calibri"/>
              <a:ea typeface="ヒラギノ角ゴ Pro W3" pitchFamily="84" charset="-128"/>
              <a:cs typeface="Calibri"/>
            </a:endParaRPr>
          </a:p>
        </p:txBody>
      </p:sp>
      <p:pic>
        <p:nvPicPr>
          <p:cNvPr id="1026" name="Picture 2"/>
          <p:cNvPicPr>
            <a:picLocks noChangeAspect="1" noChangeArrowheads="1"/>
          </p:cNvPicPr>
          <p:nvPr/>
        </p:nvPicPr>
        <p:blipFill>
          <a:blip r:embed="rId2" cstate="print"/>
          <a:srcRect/>
          <a:stretch>
            <a:fillRect/>
          </a:stretch>
        </p:blipFill>
        <p:spPr bwMode="auto">
          <a:xfrm>
            <a:off x="5292080" y="1333523"/>
            <a:ext cx="3240360" cy="16950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5361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GB" sz="4000" kern="1200" dirty="0">
                <a:solidFill>
                  <a:srgbClr val="006699"/>
                </a:solidFill>
                <a:latin typeface="Calibri"/>
                <a:ea typeface="+mn-ea"/>
                <a:cs typeface="Calibri"/>
              </a:rPr>
              <a:t>CSR15 </a:t>
            </a:r>
            <a:r>
              <a:rPr lang="en-GB" sz="4000" kern="1200" dirty="0" smtClean="0">
                <a:solidFill>
                  <a:srgbClr val="006699"/>
                </a:solidFill>
                <a:latin typeface="Calibri"/>
                <a:ea typeface="+mn-ea"/>
                <a:cs typeface="Calibri"/>
              </a:rPr>
              <a:t>– Our offer</a:t>
            </a:r>
            <a:endParaRPr lang="en-GB" sz="4000" kern="1200" dirty="0">
              <a:solidFill>
                <a:srgbClr val="006699"/>
              </a:solidFill>
              <a:latin typeface="Calibri"/>
              <a:ea typeface="+mn-ea"/>
              <a:cs typeface="Calibri"/>
            </a:endParaRPr>
          </a:p>
        </p:txBody>
      </p:sp>
      <p:sp>
        <p:nvSpPr>
          <p:cNvPr id="3" name="Rectangle 2"/>
          <p:cNvSpPr/>
          <p:nvPr/>
        </p:nvSpPr>
        <p:spPr>
          <a:xfrm>
            <a:off x="611560" y="1016724"/>
            <a:ext cx="5472608" cy="5112168"/>
          </a:xfrm>
          <a:prstGeom prst="rect">
            <a:avLst/>
          </a:prstGeom>
        </p:spPr>
        <p:txBody>
          <a:bodyPr wrap="square">
            <a:spAutoFit/>
          </a:bodyPr>
          <a:lstStyle/>
          <a:p>
            <a:r>
              <a:rPr lang="en-GB" sz="2400" b="1" dirty="0" smtClean="0">
                <a:solidFill>
                  <a:srgbClr val="006699"/>
                </a:solidFill>
                <a:latin typeface="Calibri"/>
                <a:cs typeface="Calibri"/>
              </a:rPr>
              <a:t>What </a:t>
            </a:r>
            <a:r>
              <a:rPr lang="en-GB" sz="2400" b="1" dirty="0">
                <a:solidFill>
                  <a:srgbClr val="006699"/>
                </a:solidFill>
                <a:latin typeface="Calibri"/>
                <a:cs typeface="Calibri"/>
              </a:rPr>
              <a:t>we can offer in the next four years </a:t>
            </a:r>
            <a:endParaRPr lang="en-GB" sz="2400" b="1" dirty="0" smtClean="0">
              <a:solidFill>
                <a:srgbClr val="006699"/>
              </a:solidFill>
              <a:latin typeface="Calibri"/>
              <a:cs typeface="Calibri"/>
            </a:endParaRPr>
          </a:p>
          <a:p>
            <a:endParaRPr lang="en-GB" sz="1000" b="1" dirty="0">
              <a:solidFill>
                <a:srgbClr val="0070C0"/>
              </a:solidFill>
              <a:latin typeface="Calibri"/>
              <a:ea typeface="ヒラギノ角ゴ Pro W3"/>
              <a:cs typeface="Calibri"/>
            </a:endParaRPr>
          </a:p>
          <a:p>
            <a:pPr marL="285750" indent="-285750" fontAlgn="base">
              <a:spcBef>
                <a:spcPct val="0"/>
              </a:spcBef>
              <a:spcAft>
                <a:spcPct val="0"/>
              </a:spcAft>
              <a:buFont typeface="Arial" pitchFamily="34" charset="0"/>
              <a:buChar char="•"/>
            </a:pPr>
            <a:r>
              <a:rPr lang="en-GB" sz="2200" dirty="0">
                <a:latin typeface="Calibri"/>
                <a:cs typeface="Calibri"/>
              </a:rPr>
              <a:t>Data-intensive </a:t>
            </a:r>
            <a:r>
              <a:rPr lang="en-GB" sz="2200" dirty="0" smtClean="0">
                <a:latin typeface="Calibri"/>
                <a:cs typeface="Calibri"/>
              </a:rPr>
              <a:t>science - Connecting science </a:t>
            </a:r>
            <a:r>
              <a:rPr lang="en-GB" sz="2200" dirty="0">
                <a:latin typeface="Calibri"/>
                <a:cs typeface="Calibri"/>
              </a:rPr>
              <a:t>to economic growth </a:t>
            </a:r>
            <a:r>
              <a:rPr lang="en-GB" sz="2200" dirty="0" smtClean="0">
                <a:latin typeface="Calibri"/>
                <a:cs typeface="Calibri"/>
              </a:rPr>
              <a:t>through work </a:t>
            </a:r>
            <a:r>
              <a:rPr lang="en-GB" sz="2200" dirty="0">
                <a:latin typeface="Calibri"/>
                <a:cs typeface="Calibri"/>
              </a:rPr>
              <a:t>in research (SKA, CERN, facilities), innovation (Hartree) and skills </a:t>
            </a:r>
            <a:r>
              <a:rPr lang="en-GB" sz="2200" dirty="0" smtClean="0">
                <a:latin typeface="Calibri"/>
                <a:cs typeface="Calibri"/>
              </a:rPr>
              <a:t>(new training proposals)</a:t>
            </a:r>
          </a:p>
          <a:p>
            <a:pPr marL="800100" lvl="1" indent="-342900" eaLnBrk="0" fontAlgn="base" hangingPunct="0">
              <a:spcBef>
                <a:spcPts val="1128"/>
              </a:spcBef>
              <a:spcAft>
                <a:spcPts val="600"/>
              </a:spcAft>
              <a:buFont typeface="Calibri" panose="020F0502020204030204" pitchFamily="34" charset="0"/>
              <a:buChar char="–"/>
            </a:pPr>
            <a:r>
              <a:rPr lang="en-GB" sz="2000" b="1" dirty="0" smtClean="0">
                <a:solidFill>
                  <a:srgbClr val="006699"/>
                </a:solidFill>
                <a:latin typeface="Calibri"/>
                <a:cs typeface="Calibri"/>
              </a:rPr>
              <a:t>Imaging</a:t>
            </a:r>
            <a:r>
              <a:rPr lang="en-GB" sz="2000" dirty="0" smtClean="0">
                <a:solidFill>
                  <a:srgbClr val="006699"/>
                </a:solidFill>
                <a:latin typeface="Calibri"/>
                <a:cs typeface="Calibri"/>
              </a:rPr>
              <a:t> –  visualising data essential for industry in major industrial country </a:t>
            </a:r>
          </a:p>
          <a:p>
            <a:pPr marL="800100" lvl="1" indent="-342900" eaLnBrk="0" fontAlgn="base" hangingPunct="0">
              <a:spcBef>
                <a:spcPts val="1128"/>
              </a:spcBef>
              <a:spcAft>
                <a:spcPts val="600"/>
              </a:spcAft>
              <a:buFont typeface="Calibri" panose="020F0502020204030204" pitchFamily="34" charset="0"/>
              <a:buChar char="–"/>
            </a:pPr>
            <a:r>
              <a:rPr lang="en-GB" sz="2000" b="1" dirty="0" smtClean="0">
                <a:solidFill>
                  <a:srgbClr val="006699"/>
                </a:solidFill>
                <a:latin typeface="Calibri"/>
                <a:cs typeface="Calibri"/>
              </a:rPr>
              <a:t>Materials</a:t>
            </a:r>
            <a:r>
              <a:rPr lang="en-GB" sz="2000" dirty="0" smtClean="0">
                <a:solidFill>
                  <a:srgbClr val="006699"/>
                </a:solidFill>
                <a:latin typeface="Calibri"/>
                <a:cs typeface="Calibri"/>
              </a:rPr>
              <a:t> – understanding new materials enhancing engineering </a:t>
            </a:r>
          </a:p>
          <a:p>
            <a:pPr marL="285750" lvl="1" indent="-285750" fontAlgn="base">
              <a:spcBef>
                <a:spcPct val="0"/>
              </a:spcBef>
              <a:spcAft>
                <a:spcPct val="0"/>
              </a:spcAft>
              <a:buFont typeface="Arial" pitchFamily="34" charset="0"/>
              <a:buChar char="•"/>
            </a:pPr>
            <a:r>
              <a:rPr lang="en-GB" sz="2200" dirty="0" smtClean="0">
                <a:latin typeface="Calibri"/>
                <a:cs typeface="Calibri"/>
              </a:rPr>
              <a:t>Strategic development of technology</a:t>
            </a:r>
          </a:p>
          <a:p>
            <a:pPr marL="285750" lvl="1" indent="-285750" fontAlgn="base">
              <a:spcBef>
                <a:spcPct val="0"/>
              </a:spcBef>
              <a:spcAft>
                <a:spcPct val="0"/>
              </a:spcAft>
              <a:buFont typeface="Arial" pitchFamily="34" charset="0"/>
              <a:buChar char="•"/>
            </a:pPr>
            <a:r>
              <a:rPr lang="en-GB" sz="2200" dirty="0" smtClean="0">
                <a:latin typeface="Calibri"/>
                <a:cs typeface="Calibri"/>
              </a:rPr>
              <a:t>Strategic planning of facilities </a:t>
            </a:r>
          </a:p>
          <a:p>
            <a:pPr marL="285750" lvl="1" indent="-285750" fontAlgn="base">
              <a:spcBef>
                <a:spcPct val="0"/>
              </a:spcBef>
              <a:spcAft>
                <a:spcPct val="0"/>
              </a:spcAft>
              <a:buFont typeface="Arial" pitchFamily="34" charset="0"/>
              <a:buChar char="•"/>
            </a:pPr>
            <a:endParaRPr lang="en-GB" sz="2200" dirty="0" smtClean="0">
              <a:latin typeface="Calibri"/>
              <a:cs typeface="Calibri"/>
            </a:endParaRPr>
          </a:p>
          <a:p>
            <a:pPr marL="800100" lvl="1" indent="-342900" eaLnBrk="0" fontAlgn="base" hangingPunct="0">
              <a:spcBef>
                <a:spcPts val="1128"/>
              </a:spcBef>
              <a:spcAft>
                <a:spcPts val="600"/>
              </a:spcAft>
              <a:buFont typeface="Calibri" panose="020F0502020204030204" pitchFamily="34" charset="0"/>
              <a:buChar char="–"/>
            </a:pPr>
            <a:endParaRPr lang="en-GB" sz="2000" dirty="0" smtClean="0">
              <a:solidFill>
                <a:srgbClr val="006699"/>
              </a:solidFill>
              <a:latin typeface="Calibri"/>
              <a:cs typeface="Calibri"/>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2200" y="1412776"/>
            <a:ext cx="2237934" cy="1872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3281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GB" sz="4000" kern="1200" dirty="0">
                <a:solidFill>
                  <a:srgbClr val="006699"/>
                </a:solidFill>
                <a:latin typeface="Calibri"/>
                <a:ea typeface="+mn-ea"/>
                <a:cs typeface="Calibri"/>
              </a:rPr>
              <a:t>CSR15 </a:t>
            </a:r>
            <a:r>
              <a:rPr lang="en-GB" sz="4000" kern="1200" dirty="0" smtClean="0">
                <a:solidFill>
                  <a:srgbClr val="006699"/>
                </a:solidFill>
                <a:latin typeface="Calibri"/>
                <a:ea typeface="+mn-ea"/>
                <a:cs typeface="Calibri"/>
              </a:rPr>
              <a:t>– Our ask</a:t>
            </a:r>
            <a:endParaRPr lang="en-GB" sz="4000" kern="1200" dirty="0">
              <a:solidFill>
                <a:srgbClr val="006699"/>
              </a:solidFill>
              <a:latin typeface="Calibri"/>
              <a:ea typeface="+mn-ea"/>
              <a:cs typeface="Calibri"/>
            </a:endParaRPr>
          </a:p>
        </p:txBody>
      </p:sp>
      <p:sp>
        <p:nvSpPr>
          <p:cNvPr id="3" name="Rectangle 2"/>
          <p:cNvSpPr/>
          <p:nvPr/>
        </p:nvSpPr>
        <p:spPr>
          <a:xfrm>
            <a:off x="611560" y="1016724"/>
            <a:ext cx="5472608" cy="4865434"/>
          </a:xfrm>
          <a:prstGeom prst="rect">
            <a:avLst/>
          </a:prstGeom>
        </p:spPr>
        <p:txBody>
          <a:bodyPr wrap="square">
            <a:spAutoFit/>
          </a:bodyPr>
          <a:lstStyle/>
          <a:p>
            <a:r>
              <a:rPr lang="en-GB" sz="2800" b="1" dirty="0" smtClean="0">
                <a:solidFill>
                  <a:srgbClr val="006699"/>
                </a:solidFill>
                <a:latin typeface="Calibri"/>
                <a:cs typeface="Calibri"/>
              </a:rPr>
              <a:t>What we will need</a:t>
            </a:r>
          </a:p>
          <a:p>
            <a:endParaRPr lang="en-GB" sz="1200" dirty="0" smtClean="0">
              <a:solidFill>
                <a:srgbClr val="000000"/>
              </a:solidFill>
              <a:latin typeface="Calibri"/>
              <a:cs typeface="Calibri"/>
            </a:endParaRPr>
          </a:p>
          <a:p>
            <a:pPr marL="285750" indent="-285750" fontAlgn="base">
              <a:spcBef>
                <a:spcPct val="0"/>
              </a:spcBef>
              <a:spcAft>
                <a:spcPct val="0"/>
              </a:spcAft>
              <a:buFont typeface="Arial" pitchFamily="34" charset="0"/>
              <a:buChar char="•"/>
            </a:pPr>
            <a:r>
              <a:rPr lang="en-GB" sz="2400" dirty="0" smtClean="0">
                <a:solidFill>
                  <a:srgbClr val="000000"/>
                </a:solidFill>
                <a:latin typeface="Calibri" pitchFamily="34" charset="0"/>
                <a:cs typeface="ヒラギノ角ゴ Pro W3"/>
              </a:rPr>
              <a:t>Funding: flat cash is not good enough</a:t>
            </a:r>
          </a:p>
          <a:p>
            <a:pPr marL="800100" lvl="1" indent="-342900" eaLnBrk="0" fontAlgn="base" hangingPunct="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Ideally should restore real-terms losses since 2010</a:t>
            </a:r>
          </a:p>
          <a:p>
            <a:pPr marL="285750" indent="-285750" fontAlgn="base">
              <a:spcBef>
                <a:spcPct val="0"/>
              </a:spcBef>
              <a:spcAft>
                <a:spcPct val="0"/>
              </a:spcAft>
              <a:buFont typeface="Arial" pitchFamily="34" charset="0"/>
              <a:buChar char="•"/>
            </a:pPr>
            <a:r>
              <a:rPr lang="en-GB" sz="2400" dirty="0" smtClean="0">
                <a:solidFill>
                  <a:srgbClr val="000000"/>
                </a:solidFill>
                <a:latin typeface="Calibri" pitchFamily="34" charset="0"/>
                <a:cs typeface="ヒラギノ角ゴ Pro W3"/>
              </a:rPr>
              <a:t>International subscriptions: needs to cover existing and new pressures, </a:t>
            </a:r>
            <a:r>
              <a:rPr lang="en-GB" sz="2400" dirty="0" err="1" smtClean="0">
                <a:solidFill>
                  <a:srgbClr val="000000"/>
                </a:solidFill>
                <a:latin typeface="Calibri" pitchFamily="34" charset="0"/>
                <a:cs typeface="ヒラギノ角ゴ Pro W3"/>
              </a:rPr>
              <a:t>forex</a:t>
            </a:r>
            <a:r>
              <a:rPr lang="en-GB" sz="2400" dirty="0" smtClean="0">
                <a:solidFill>
                  <a:srgbClr val="000000"/>
                </a:solidFill>
                <a:latin typeface="Calibri" pitchFamily="34" charset="0"/>
                <a:cs typeface="ヒラギノ角ゴ Pro W3"/>
              </a:rPr>
              <a:t> risk, capital programme etc </a:t>
            </a:r>
          </a:p>
          <a:p>
            <a:pPr marL="285750" indent="-285750" fontAlgn="base">
              <a:spcBef>
                <a:spcPct val="0"/>
              </a:spcBef>
              <a:spcAft>
                <a:spcPct val="0"/>
              </a:spcAft>
              <a:buFont typeface="Arial" pitchFamily="34" charset="0"/>
              <a:buChar char="•"/>
            </a:pPr>
            <a:r>
              <a:rPr lang="en-GB" sz="2400" dirty="0" smtClean="0">
                <a:solidFill>
                  <a:srgbClr val="000000"/>
                </a:solidFill>
                <a:latin typeface="Calibri" pitchFamily="34" charset="0"/>
              </a:rPr>
              <a:t>Large facilities: maintain the uplift from 2015/16 plus include the batteries </a:t>
            </a:r>
            <a:endParaRPr lang="en-GB" sz="2400" dirty="0" smtClean="0"/>
          </a:p>
          <a:p>
            <a:pPr marL="285750" indent="-285750" fontAlgn="base">
              <a:spcBef>
                <a:spcPct val="0"/>
              </a:spcBef>
              <a:spcAft>
                <a:spcPct val="0"/>
              </a:spcAft>
              <a:buFont typeface="Arial" pitchFamily="34" charset="0"/>
              <a:buChar char="•"/>
            </a:pPr>
            <a:r>
              <a:rPr lang="en-GB" sz="2400" dirty="0" smtClean="0">
                <a:solidFill>
                  <a:srgbClr val="000000"/>
                </a:solidFill>
                <a:latin typeface="Calibri" pitchFamily="34" charset="0"/>
                <a:cs typeface="ヒラギノ角ゴ Pro W3"/>
              </a:rPr>
              <a:t>Core programme: restore losses and provide uplift to develop strategic technology to assist UK growth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2200" y="1412776"/>
            <a:ext cx="2237934" cy="1872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3777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8010" y="1124744"/>
            <a:ext cx="478206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285750" lvl="1" indent="-285750" eaLnBrk="0" hangingPunct="0">
              <a:buFont typeface="Arial" pitchFamily="34" charset="0"/>
              <a:buChar char="•"/>
            </a:pPr>
            <a:r>
              <a:rPr lang="en-GB" sz="2400" dirty="0" smtClean="0">
                <a:latin typeface="Calibri"/>
                <a:ea typeface="ヒラギノ角ゴ Pro W3" pitchFamily="84" charset="-128"/>
                <a:cs typeface="Calibri"/>
              </a:rPr>
              <a:t>Vision for the UK to the best place in the world for science and business</a:t>
            </a:r>
          </a:p>
          <a:p>
            <a:pPr marL="285750" lvl="1" indent="-285750" eaLnBrk="0" hangingPunct="0">
              <a:buFont typeface="Arial" pitchFamily="34" charset="0"/>
              <a:buChar char="•"/>
            </a:pPr>
            <a:r>
              <a:rPr lang="en-GB" sz="2400" dirty="0" smtClean="0">
                <a:latin typeface="Calibri"/>
                <a:ea typeface="ヒラギノ角ゴ Pro W3" pitchFamily="84" charset="-128"/>
                <a:cs typeface="Calibri"/>
              </a:rPr>
              <a:t>Sir Paul Nurse to review Research Councils and report to BIS</a:t>
            </a:r>
          </a:p>
          <a:p>
            <a:pPr marL="800100" lvl="1" indent="-342900" eaLnBrk="0" fontAlgn="base" hangingPunct="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Not a Royal Society Review</a:t>
            </a:r>
          </a:p>
        </p:txBody>
      </p:sp>
      <p:sp>
        <p:nvSpPr>
          <p:cNvPr id="4" name="AutoShape 4"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6"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itle 3"/>
          <p:cNvSpPr txBox="1">
            <a:spLocks/>
          </p:cNvSpPr>
          <p:nvPr/>
        </p:nvSpPr>
        <p:spPr>
          <a:xfrm>
            <a:off x="0" y="0"/>
            <a:ext cx="91440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a:defRPr/>
            </a:pPr>
            <a:r>
              <a:rPr lang="en-GB" sz="4000" dirty="0" smtClean="0">
                <a:solidFill>
                  <a:srgbClr val="006699"/>
                </a:solidFill>
                <a:latin typeface="Calibri"/>
                <a:ea typeface="+mn-ea"/>
                <a:cs typeface="Calibri"/>
              </a:rPr>
              <a:t>Science and Innovation Strategy</a:t>
            </a:r>
            <a:endParaRPr lang="en-GB" sz="4000" dirty="0">
              <a:solidFill>
                <a:srgbClr val="006699"/>
              </a:solidFill>
              <a:latin typeface="Calibri"/>
              <a:ea typeface="+mn-ea"/>
              <a:cs typeface="Calibri"/>
            </a:endParaRPr>
          </a:p>
        </p:txBody>
      </p:sp>
      <p:pic>
        <p:nvPicPr>
          <p:cNvPr id="12" name="Picture 3"/>
          <p:cNvPicPr>
            <a:picLocks noChangeAspect="1" noChangeArrowheads="1"/>
          </p:cNvPicPr>
          <p:nvPr/>
        </p:nvPicPr>
        <p:blipFill>
          <a:blip r:embed="rId3" cstate="print"/>
          <a:srcRect/>
          <a:stretch>
            <a:fillRect/>
          </a:stretch>
        </p:blipFill>
        <p:spPr bwMode="auto">
          <a:xfrm>
            <a:off x="5333750" y="1268760"/>
            <a:ext cx="3342706" cy="2232248"/>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bwMode="auto">
          <a:xfrm>
            <a:off x="434864" y="3573016"/>
            <a:ext cx="8244081"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800100" lvl="1" indent="-342900" eaLnBrk="0" fontAlgn="base" hangingPunct="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To be carried out with the RCs but not by the RCs</a:t>
            </a:r>
          </a:p>
          <a:p>
            <a:pPr marL="800100" lvl="1" indent="-342900" eaLnBrk="0" fontAlgn="base" hangingPunct="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Proposed names for panel with Minister for sign off </a:t>
            </a:r>
          </a:p>
          <a:p>
            <a:pPr marL="800100" lvl="1" indent="-342900" eaLnBrk="0" fontAlgn="base" hangingPunct="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Will be supported by wider group of 20 covering all interests</a:t>
            </a:r>
          </a:p>
          <a:p>
            <a:pPr marL="800100" lvl="1" indent="-342900" eaLnBrk="0" fontAlgn="base" hangingPunct="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Devising a “light touch” consultation </a:t>
            </a:r>
          </a:p>
          <a:p>
            <a:pPr marL="800100" lvl="1" indent="-342900" eaLnBrk="0" fontAlgn="base" hangingPunct="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Unlikely to report by June </a:t>
            </a:r>
          </a:p>
          <a:p>
            <a:pPr marL="285750" lvl="1" indent="-285750" eaLnBrk="0" hangingPunct="0">
              <a:spcAft>
                <a:spcPts val="600"/>
              </a:spcAft>
              <a:buFont typeface="Arial" pitchFamily="34" charset="0"/>
              <a:buChar char="•"/>
            </a:pPr>
            <a:endParaRPr lang="en-GB" sz="2400" dirty="0" smtClean="0">
              <a:latin typeface="Calibri"/>
              <a:ea typeface="ヒラギノ角ゴ Pro W3" pitchFamily="84" charset="-128"/>
              <a:cs typeface="Calibri"/>
            </a:endParaRPr>
          </a:p>
          <a:p>
            <a:pPr marL="285750" lvl="1" indent="-285750" eaLnBrk="0" hangingPunct="0">
              <a:buFont typeface="Arial" pitchFamily="34" charset="0"/>
              <a:buChar char="•"/>
            </a:pPr>
            <a:endParaRPr lang="en-GB" dirty="0" smtClean="0">
              <a:latin typeface="Calibri"/>
              <a:ea typeface="ヒラギノ角ゴ Pro W3" pitchFamily="84" charset="-128"/>
              <a:cs typeface="Calibri"/>
            </a:endParaRPr>
          </a:p>
          <a:p>
            <a:pPr marL="285750" lvl="1" indent="-285750" eaLnBrk="0" hangingPunct="0">
              <a:buFont typeface="Arial" pitchFamily="34" charset="0"/>
              <a:buChar char="•"/>
            </a:pPr>
            <a:endParaRPr lang="en-GB" dirty="0" smtClean="0">
              <a:latin typeface="Calibri"/>
              <a:cs typeface="Calibri"/>
            </a:endParaRPr>
          </a:p>
          <a:p>
            <a:pPr marL="285750" lvl="1" indent="-285750" eaLnBrk="0" hangingPunct="0">
              <a:buFont typeface="Arial" pitchFamily="34" charset="0"/>
              <a:buChar char="•"/>
            </a:pPr>
            <a:endParaRPr lang="en-GB" dirty="0" smtClean="0">
              <a:latin typeface="Calibri"/>
              <a:ea typeface="ヒラギノ角ゴ Pro W3" pitchFamily="84" charset="-128"/>
              <a:cs typeface="Calibri"/>
            </a:endParaRPr>
          </a:p>
          <a:p>
            <a:pPr marL="0" lvl="1" eaLnBrk="0" hangingPunct="0"/>
            <a:endParaRPr lang="en-GB" dirty="0" smtClean="0">
              <a:latin typeface="Calibri"/>
              <a:ea typeface="ヒラギノ角ゴ Pro W3" pitchFamily="84" charset="-128"/>
              <a:cs typeface="Calibri"/>
            </a:endParaRPr>
          </a:p>
          <a:p>
            <a:pPr marL="0" lvl="1" eaLnBrk="0" hangingPunct="0"/>
            <a:endParaRPr lang="en-GB" dirty="0" smtClean="0">
              <a:latin typeface="Calibri"/>
              <a:ea typeface="ヒラギノ角ゴ Pro W3" pitchFamily="84" charset="-128"/>
              <a:cs typeface="Calibri"/>
            </a:endParaRPr>
          </a:p>
          <a:p>
            <a:pPr marL="0" lvl="1" eaLnBrk="0" hangingPunct="0"/>
            <a:endParaRPr lang="en-GB" sz="2400" dirty="0">
              <a:latin typeface="Calibri"/>
              <a:ea typeface="ヒラギノ角ゴ Pro W3" pitchFamily="84" charset="-128"/>
              <a:cs typeface="Calibri"/>
            </a:endParaRPr>
          </a:p>
        </p:txBody>
      </p:sp>
    </p:spTree>
    <p:extLst>
      <p:ext uri="{BB962C8B-B14F-4D97-AF65-F5344CB8AC3E}">
        <p14:creationId xmlns:p14="http://schemas.microsoft.com/office/powerpoint/2010/main" val="2504710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477889" y="919602"/>
            <a:ext cx="5688632" cy="1384514"/>
          </a:xfrm>
          <a:prstGeom prst="rect">
            <a:avLst/>
          </a:prstGeom>
          <a:noFill/>
          <a:ln w="9525">
            <a:noFill/>
            <a:miter lim="800000"/>
            <a:headEnd/>
            <a:tailEnd/>
          </a:ln>
        </p:spPr>
        <p:txBody>
          <a:bodyPr wrap="square" lIns="90968" tIns="45482" rIns="90968" bIns="45482">
            <a:spAutoFit/>
          </a:bodyPr>
          <a:lstStyle/>
          <a:p>
            <a:pPr lvl="2" defTabSz="454820">
              <a:lnSpc>
                <a:spcPct val="150000"/>
              </a:lnSpc>
              <a:buClr>
                <a:srgbClr val="FFFFFF"/>
              </a:buClr>
              <a:buSzPct val="110000"/>
              <a:defRPr/>
            </a:pPr>
            <a:r>
              <a:rPr lang="en-GB" sz="2800" b="1" dirty="0" smtClean="0">
                <a:solidFill>
                  <a:schemeClr val="bg1"/>
                </a:solidFill>
                <a:latin typeface="Calibri"/>
                <a:cs typeface="Calibri"/>
              </a:rPr>
              <a:t>1. STFC news</a:t>
            </a:r>
          </a:p>
          <a:p>
            <a:pPr lvl="2" defTabSz="454820">
              <a:lnSpc>
                <a:spcPct val="150000"/>
              </a:lnSpc>
              <a:buClr>
                <a:srgbClr val="808080"/>
              </a:buClr>
              <a:buSzPct val="110000"/>
              <a:defRPr/>
            </a:pPr>
            <a:r>
              <a:rPr lang="en-GB" sz="2800" b="1" dirty="0" smtClean="0">
                <a:latin typeface="Calibri"/>
                <a:cs typeface="Calibri"/>
              </a:rPr>
              <a:t>2. Pre-election </a:t>
            </a:r>
            <a:r>
              <a:rPr lang="en-GB" sz="2800" b="1" dirty="0">
                <a:latin typeface="Calibri"/>
                <a:cs typeface="Calibri"/>
              </a:rPr>
              <a:t>situation</a:t>
            </a:r>
          </a:p>
        </p:txBody>
      </p:sp>
      <p:sp>
        <p:nvSpPr>
          <p:cNvPr id="4" name="Rectangle 1"/>
          <p:cNvSpPr>
            <a:spLocks noChangeArrowheads="1"/>
          </p:cNvSpPr>
          <p:nvPr/>
        </p:nvSpPr>
        <p:spPr bwMode="auto">
          <a:xfrm>
            <a:off x="0" y="118854"/>
            <a:ext cx="3923928" cy="645850"/>
          </a:xfrm>
          <a:prstGeom prst="rect">
            <a:avLst/>
          </a:prstGeom>
          <a:noFill/>
          <a:ln w="9525">
            <a:noFill/>
            <a:miter lim="800000"/>
            <a:headEnd/>
            <a:tailEnd/>
          </a:ln>
        </p:spPr>
        <p:txBody>
          <a:bodyPr wrap="square" lIns="90968" tIns="45482" rIns="90968" bIns="45482">
            <a:spAutoFit/>
          </a:bodyPr>
          <a:lstStyle/>
          <a:p>
            <a:pPr algn="ctr" defTabSz="454820">
              <a:buClr>
                <a:srgbClr val="006699"/>
              </a:buClr>
              <a:buSzPct val="110000"/>
              <a:defRPr/>
            </a:pPr>
            <a:r>
              <a:rPr lang="en-GB" sz="360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Calibri"/>
                <a:cs typeface="Calibri"/>
              </a:rPr>
              <a:t>CONTENTS</a:t>
            </a:r>
          </a:p>
        </p:txBody>
      </p:sp>
      <p:sp>
        <p:nvSpPr>
          <p:cNvPr id="2" name="TextBox 1"/>
          <p:cNvSpPr txBox="1"/>
          <p:nvPr/>
        </p:nvSpPr>
        <p:spPr>
          <a:xfrm>
            <a:off x="7452320" y="6389416"/>
            <a:ext cx="1152128" cy="246221"/>
          </a:xfrm>
          <a:prstGeom prst="rect">
            <a:avLst/>
          </a:prstGeom>
          <a:noFill/>
        </p:spPr>
        <p:txBody>
          <a:bodyPr wrap="square" rtlCol="0">
            <a:spAutoFit/>
          </a:bodyPr>
          <a:lstStyle/>
          <a:p>
            <a:r>
              <a:rPr lang="en-GB" sz="1000" i="1" dirty="0" smtClean="0"/>
              <a:t>Credit: ESO</a:t>
            </a:r>
            <a:endParaRPr lang="en-GB" sz="1000" i="1" dirty="0"/>
          </a:p>
        </p:txBody>
      </p:sp>
    </p:spTree>
    <p:extLst>
      <p:ext uri="{BB962C8B-B14F-4D97-AF65-F5344CB8AC3E}">
        <p14:creationId xmlns:p14="http://schemas.microsoft.com/office/powerpoint/2010/main" val="2123410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653136"/>
            <a:ext cx="9144000" cy="220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smtClean="0">
              <a:solidFill>
                <a:srgbClr val="000000"/>
              </a:solidFill>
              <a:latin typeface="Lucida Grande" pitchFamily="84" charset="0"/>
              <a:ea typeface="ヒラギノ角ゴ Pro W3" pitchFamily="84" charset="-128"/>
              <a:cs typeface="ヒラギノ角ゴ Pro W3"/>
            </a:endParaRPr>
          </a:p>
        </p:txBody>
      </p:sp>
      <p:sp>
        <p:nvSpPr>
          <p:cNvPr id="4" name="Title 3"/>
          <p:cNvSpPr>
            <a:spLocks noGrp="1"/>
          </p:cNvSpPr>
          <p:nvPr>
            <p:ph type="title"/>
          </p:nvPr>
        </p:nvSpPr>
        <p:spPr>
          <a:xfrm>
            <a:off x="0" y="0"/>
            <a:ext cx="9144000" cy="1143000"/>
          </a:xfr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GB" sz="4000" kern="1200" dirty="0" smtClean="0">
                <a:solidFill>
                  <a:srgbClr val="006699"/>
                </a:solidFill>
                <a:latin typeface="Calibri"/>
                <a:ea typeface="+mn-ea"/>
                <a:cs typeface="Calibri"/>
              </a:rPr>
              <a:t>Nurse Review</a:t>
            </a:r>
            <a:r>
              <a:rPr lang="en-GB" sz="4000" kern="1200" dirty="0" smtClean="0">
                <a:solidFill>
                  <a:srgbClr val="006699"/>
                </a:solidFill>
                <a:latin typeface="Calibri"/>
                <a:cs typeface="Calibri"/>
              </a:rPr>
              <a:t> TORs</a:t>
            </a:r>
            <a:r>
              <a:rPr lang="en-GB" sz="4000" kern="1200" dirty="0" smtClean="0">
                <a:solidFill>
                  <a:srgbClr val="006699"/>
                </a:solidFill>
                <a:latin typeface="Calibri"/>
                <a:ea typeface="+mn-ea"/>
                <a:cs typeface="Calibri"/>
              </a:rPr>
              <a:t>  </a:t>
            </a:r>
            <a:endParaRPr lang="en-GB" sz="4000" kern="1200" dirty="0">
              <a:solidFill>
                <a:srgbClr val="006699"/>
              </a:solidFill>
              <a:latin typeface="Calibri"/>
              <a:ea typeface="+mn-ea"/>
              <a:cs typeface="Calibri"/>
            </a:endParaRPr>
          </a:p>
        </p:txBody>
      </p:sp>
      <p:sp>
        <p:nvSpPr>
          <p:cNvPr id="3" name="Content Placeholder 2"/>
          <p:cNvSpPr>
            <a:spLocks noGrp="1"/>
          </p:cNvSpPr>
          <p:nvPr>
            <p:ph idx="4294967295"/>
          </p:nvPr>
        </p:nvSpPr>
        <p:spPr>
          <a:xfrm>
            <a:off x="611560" y="1124744"/>
            <a:ext cx="8424936" cy="4464496"/>
          </a:xfrm>
        </p:spPr>
        <p:txBody>
          <a:bodyPr/>
          <a:lstStyle/>
          <a:p>
            <a:pPr marL="0" indent="0">
              <a:buNone/>
            </a:pPr>
            <a:r>
              <a:rPr lang="en-GB" sz="2000" b="1" kern="1200" dirty="0">
                <a:solidFill>
                  <a:srgbClr val="006699"/>
                </a:solidFill>
                <a:latin typeface="Calibri"/>
                <a:cs typeface="Calibri"/>
              </a:rPr>
              <a:t>T</a:t>
            </a:r>
            <a:r>
              <a:rPr lang="en-GB" sz="2000" b="1" kern="1200" dirty="0" smtClean="0">
                <a:solidFill>
                  <a:srgbClr val="006699"/>
                </a:solidFill>
                <a:latin typeface="Calibri"/>
                <a:cs typeface="Calibri"/>
              </a:rPr>
              <a:t>o </a:t>
            </a:r>
            <a:r>
              <a:rPr lang="en-GB" sz="2000" b="1" kern="1200" dirty="0">
                <a:solidFill>
                  <a:srgbClr val="006699"/>
                </a:solidFill>
                <a:latin typeface="Calibri"/>
                <a:cs typeface="Calibri"/>
              </a:rPr>
              <a:t>examine, and provide recommendations on, how </a:t>
            </a:r>
            <a:r>
              <a:rPr lang="en-GB" sz="2000" b="1" kern="1200" dirty="0" smtClean="0">
                <a:solidFill>
                  <a:srgbClr val="006699"/>
                </a:solidFill>
                <a:latin typeface="Calibri"/>
                <a:cs typeface="Calibri"/>
              </a:rPr>
              <a:t>RCs can </a:t>
            </a:r>
            <a:r>
              <a:rPr lang="en-GB" sz="2000" b="1" kern="1200" dirty="0">
                <a:solidFill>
                  <a:srgbClr val="006699"/>
                </a:solidFill>
                <a:latin typeface="Calibri"/>
                <a:cs typeface="Calibri"/>
              </a:rPr>
              <a:t>evolve to support research in the most effective ways, reflecting the requirements to secure excellence, promote collaboration and allow agility, and in ways that best contribute to sustainable </a:t>
            </a:r>
            <a:r>
              <a:rPr lang="en-GB" sz="2000" b="1" kern="1200" dirty="0" smtClean="0">
                <a:solidFill>
                  <a:srgbClr val="006699"/>
                </a:solidFill>
                <a:latin typeface="Calibri"/>
                <a:cs typeface="Calibri"/>
              </a:rPr>
              <a:t>growth:</a:t>
            </a:r>
          </a:p>
          <a:p>
            <a:pPr marL="0" indent="0">
              <a:buNone/>
            </a:pPr>
            <a:endParaRPr lang="en-GB" sz="2000" b="1" dirty="0">
              <a:solidFill>
                <a:srgbClr val="0070C0"/>
              </a:solidFill>
              <a:ea typeface="+mj-ea"/>
              <a:cs typeface="+mj-cs"/>
            </a:endParaRPr>
          </a:p>
          <a:p>
            <a:pPr marL="914400" lvl="1" indent="-457200">
              <a:lnSpc>
                <a:spcPct val="90000"/>
              </a:lnSpc>
              <a:spcBef>
                <a:spcPts val="0"/>
              </a:spcBef>
              <a:spcAft>
                <a:spcPts val="600"/>
              </a:spcAft>
              <a:buFont typeface="+mj-lt"/>
              <a:buAutoNum type="arabicPeriod"/>
              <a:defRPr/>
            </a:pPr>
            <a:r>
              <a:rPr lang="en-GB" kern="1200" dirty="0">
                <a:solidFill>
                  <a:schemeClr val="tx1"/>
                </a:solidFill>
                <a:ea typeface="+mj-ea"/>
              </a:rPr>
              <a:t>Is the balance between investigator-led and strategically-focused funding appropriate, and do the right mechanisms exist for making strategic choices? </a:t>
            </a:r>
          </a:p>
          <a:p>
            <a:pPr marL="914400" lvl="1" indent="-457200">
              <a:lnSpc>
                <a:spcPct val="90000"/>
              </a:lnSpc>
              <a:spcBef>
                <a:spcPts val="0"/>
              </a:spcBef>
              <a:spcAft>
                <a:spcPts val="600"/>
              </a:spcAft>
              <a:buFont typeface="+mj-lt"/>
              <a:buAutoNum type="arabicPeriod"/>
              <a:defRPr/>
            </a:pPr>
            <a:r>
              <a:rPr lang="en-GB" kern="1200" dirty="0" smtClean="0">
                <a:solidFill>
                  <a:schemeClr val="tx1"/>
                </a:solidFill>
                <a:ea typeface="+mj-ea"/>
              </a:rPr>
              <a:t>Within </a:t>
            </a:r>
            <a:r>
              <a:rPr lang="en-GB" kern="1200" dirty="0">
                <a:solidFill>
                  <a:schemeClr val="tx1"/>
                </a:solidFill>
                <a:ea typeface="+mj-ea"/>
              </a:rPr>
              <a:t>each Research Council is the balance of funding well-judged between support of individual investigators, support of teams and support of equipment and infrastructure? </a:t>
            </a:r>
          </a:p>
          <a:p>
            <a:pPr marL="914400" lvl="1" indent="-457200">
              <a:lnSpc>
                <a:spcPct val="90000"/>
              </a:lnSpc>
              <a:spcBef>
                <a:spcPts val="0"/>
              </a:spcBef>
              <a:spcAft>
                <a:spcPts val="600"/>
              </a:spcAft>
              <a:buFont typeface="+mj-lt"/>
              <a:buAutoNum type="arabicPeriod"/>
              <a:defRPr/>
            </a:pPr>
            <a:r>
              <a:rPr lang="en-GB" kern="1200" dirty="0" smtClean="0">
                <a:solidFill>
                  <a:schemeClr val="tx1"/>
                </a:solidFill>
                <a:ea typeface="+mj-ea"/>
              </a:rPr>
              <a:t>How </a:t>
            </a:r>
            <a:r>
              <a:rPr lang="en-GB" kern="1200" dirty="0">
                <a:solidFill>
                  <a:schemeClr val="tx1"/>
                </a:solidFill>
                <a:ea typeface="+mj-ea"/>
              </a:rPr>
              <a:t>should the Research Councils take account of wider national interests including regional balance and the local and national economic impact of applied research? </a:t>
            </a:r>
          </a:p>
          <a:p>
            <a:pPr marL="914400" lvl="1" indent="-457200">
              <a:lnSpc>
                <a:spcPct val="90000"/>
              </a:lnSpc>
              <a:spcBef>
                <a:spcPts val="0"/>
              </a:spcBef>
              <a:spcAft>
                <a:spcPts val="600"/>
              </a:spcAft>
              <a:buFont typeface="+mj-lt"/>
              <a:buAutoNum type="arabicPeriod"/>
              <a:defRPr/>
            </a:pPr>
            <a:r>
              <a:rPr lang="en-GB" kern="1200" dirty="0" smtClean="0">
                <a:solidFill>
                  <a:schemeClr val="tx1"/>
                </a:solidFill>
                <a:ea typeface="+mj-ea"/>
              </a:rPr>
              <a:t>Is </a:t>
            </a:r>
            <a:r>
              <a:rPr lang="en-GB" kern="1200" dirty="0">
                <a:solidFill>
                  <a:schemeClr val="tx1"/>
                </a:solidFill>
                <a:ea typeface="+mj-ea"/>
              </a:rPr>
              <a:t>the balance of funding between different Research Councils optimal? </a:t>
            </a:r>
          </a:p>
          <a:p>
            <a:pPr marL="914400" lvl="1" indent="-457200">
              <a:lnSpc>
                <a:spcPct val="90000"/>
              </a:lnSpc>
              <a:spcBef>
                <a:spcPts val="0"/>
              </a:spcBef>
              <a:spcAft>
                <a:spcPts val="600"/>
              </a:spcAft>
              <a:buFont typeface="+mj-lt"/>
              <a:buAutoNum type="arabicPeriod"/>
              <a:defRPr/>
            </a:pPr>
            <a:r>
              <a:rPr lang="en-GB" kern="1200" dirty="0" smtClean="0">
                <a:solidFill>
                  <a:schemeClr val="tx1"/>
                </a:solidFill>
                <a:ea typeface="+mj-ea"/>
              </a:rPr>
              <a:t>Do </a:t>
            </a:r>
            <a:r>
              <a:rPr lang="en-GB" kern="1200" dirty="0">
                <a:solidFill>
                  <a:schemeClr val="tx1"/>
                </a:solidFill>
                <a:ea typeface="+mj-ea"/>
              </a:rPr>
              <a:t>they adequately support interdisciplinary research? </a:t>
            </a:r>
          </a:p>
          <a:p>
            <a:pPr lvl="1">
              <a:lnSpc>
                <a:spcPct val="90000"/>
              </a:lnSpc>
              <a:spcBef>
                <a:spcPts val="0"/>
              </a:spcBef>
              <a:spcAft>
                <a:spcPts val="600"/>
              </a:spcAft>
              <a:defRPr/>
            </a:pPr>
            <a:endParaRPr lang="en-GB" sz="1000" b="1" kern="1200" dirty="0" smtClean="0">
              <a:solidFill>
                <a:schemeClr val="tx1"/>
              </a:solidFill>
              <a:ea typeface="+mj-ea"/>
            </a:endParaRPr>
          </a:p>
          <a:p>
            <a:pPr algn="l">
              <a:buFontTx/>
              <a:buNone/>
            </a:pPr>
            <a:endParaRPr lang="en-GB" sz="2400" b="1" dirty="0">
              <a:solidFill>
                <a:schemeClr val="tx1"/>
              </a:solidFill>
              <a:latin typeface="Calibri" charset="0"/>
              <a:ea typeface="ヒラギノ角ゴ Pro W3" charset="0"/>
              <a:cs typeface="Arial" charset="0"/>
            </a:endParaRPr>
          </a:p>
        </p:txBody>
      </p:sp>
    </p:spTree>
    <p:extLst>
      <p:ext uri="{BB962C8B-B14F-4D97-AF65-F5344CB8AC3E}">
        <p14:creationId xmlns:p14="http://schemas.microsoft.com/office/powerpoint/2010/main" val="2771453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4653136"/>
            <a:ext cx="9144000" cy="220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smtClean="0">
              <a:solidFill>
                <a:srgbClr val="000000"/>
              </a:solidFill>
              <a:latin typeface="Lucida Grande" pitchFamily="84" charset="0"/>
              <a:ea typeface="ヒラギノ角ゴ Pro W3" pitchFamily="84" charset="-128"/>
              <a:cs typeface="ヒラギノ角ゴ Pro W3"/>
            </a:endParaRPr>
          </a:p>
        </p:txBody>
      </p:sp>
      <p:sp>
        <p:nvSpPr>
          <p:cNvPr id="4" name="Title 3"/>
          <p:cNvSpPr>
            <a:spLocks noGrp="1"/>
          </p:cNvSpPr>
          <p:nvPr>
            <p:ph type="title"/>
          </p:nvPr>
        </p:nvSpPr>
        <p:spPr>
          <a:xfrm>
            <a:off x="0" y="0"/>
            <a:ext cx="9144000" cy="1143000"/>
          </a:xfr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GB" sz="4000" kern="1200" dirty="0" smtClean="0">
                <a:solidFill>
                  <a:srgbClr val="006699"/>
                </a:solidFill>
                <a:latin typeface="Calibri"/>
                <a:ea typeface="+mn-ea"/>
                <a:cs typeface="Calibri"/>
              </a:rPr>
              <a:t>Nurse Review TORs (cont’d) </a:t>
            </a:r>
            <a:endParaRPr lang="en-GB" sz="4000" kern="1200" dirty="0">
              <a:solidFill>
                <a:srgbClr val="006699"/>
              </a:solidFill>
              <a:latin typeface="Calibri"/>
              <a:ea typeface="+mn-ea"/>
              <a:cs typeface="Calibri"/>
            </a:endParaRPr>
          </a:p>
        </p:txBody>
      </p:sp>
      <p:sp>
        <p:nvSpPr>
          <p:cNvPr id="3" name="Content Placeholder 2"/>
          <p:cNvSpPr>
            <a:spLocks noGrp="1"/>
          </p:cNvSpPr>
          <p:nvPr>
            <p:ph idx="4294967295"/>
          </p:nvPr>
        </p:nvSpPr>
        <p:spPr>
          <a:xfrm>
            <a:off x="611560" y="1124744"/>
            <a:ext cx="8424936" cy="4464496"/>
          </a:xfrm>
        </p:spPr>
        <p:txBody>
          <a:bodyPr/>
          <a:lstStyle/>
          <a:p>
            <a:pPr marL="914400" lvl="1" indent="-457200">
              <a:lnSpc>
                <a:spcPct val="90000"/>
              </a:lnSpc>
              <a:spcBef>
                <a:spcPts val="0"/>
              </a:spcBef>
              <a:spcAft>
                <a:spcPts val="600"/>
              </a:spcAft>
              <a:buFont typeface="+mj-lt"/>
              <a:buAutoNum type="arabicPeriod" startAt="6"/>
              <a:defRPr/>
            </a:pPr>
            <a:r>
              <a:rPr lang="en-GB" kern="1200" dirty="0" smtClean="0">
                <a:solidFill>
                  <a:schemeClr val="tx1"/>
                </a:solidFill>
                <a:ea typeface="+mj-ea"/>
              </a:rPr>
              <a:t>Are </a:t>
            </a:r>
            <a:r>
              <a:rPr lang="en-GB" kern="1200" dirty="0">
                <a:solidFill>
                  <a:schemeClr val="tx1"/>
                </a:solidFill>
                <a:ea typeface="+mj-ea"/>
              </a:rPr>
              <a:t>the right arrangements in place to ensure optimal funding for research that crosses disciplinary boundaries? </a:t>
            </a:r>
          </a:p>
          <a:p>
            <a:pPr marL="914400" lvl="1" indent="-457200">
              <a:lnSpc>
                <a:spcPct val="90000"/>
              </a:lnSpc>
              <a:spcBef>
                <a:spcPts val="0"/>
              </a:spcBef>
              <a:spcAft>
                <a:spcPts val="600"/>
              </a:spcAft>
              <a:buFont typeface="+mj-lt"/>
              <a:buAutoNum type="arabicPeriod" startAt="6"/>
              <a:defRPr/>
            </a:pPr>
            <a:r>
              <a:rPr lang="en-GB" kern="1200" dirty="0" smtClean="0">
                <a:solidFill>
                  <a:schemeClr val="tx1"/>
                </a:solidFill>
                <a:ea typeface="+mj-ea"/>
              </a:rPr>
              <a:t>Are </a:t>
            </a:r>
            <a:r>
              <a:rPr lang="en-GB" kern="1200" dirty="0">
                <a:solidFill>
                  <a:schemeClr val="tx1"/>
                </a:solidFill>
                <a:ea typeface="+mj-ea"/>
              </a:rPr>
              <a:t>the divisions of scientific subject areas between the research councils appropriate? </a:t>
            </a:r>
          </a:p>
          <a:p>
            <a:pPr marL="914400" lvl="1" indent="-457200">
              <a:lnSpc>
                <a:spcPct val="90000"/>
              </a:lnSpc>
              <a:spcBef>
                <a:spcPts val="0"/>
              </a:spcBef>
              <a:spcAft>
                <a:spcPts val="600"/>
              </a:spcAft>
              <a:buFont typeface="+mj-lt"/>
              <a:buAutoNum type="arabicPeriod" startAt="6"/>
              <a:defRPr/>
            </a:pPr>
            <a:r>
              <a:rPr lang="en-GB" kern="1200" dirty="0" smtClean="0">
                <a:solidFill>
                  <a:schemeClr val="tx1"/>
                </a:solidFill>
                <a:ea typeface="+mj-ea"/>
              </a:rPr>
              <a:t>What </a:t>
            </a:r>
            <a:r>
              <a:rPr lang="en-GB" kern="1200" dirty="0">
                <a:solidFill>
                  <a:schemeClr val="tx1"/>
                </a:solidFill>
                <a:ea typeface="+mj-ea"/>
              </a:rPr>
              <a:t>are the gaps or holes in the funded portfolios of the research councils? </a:t>
            </a:r>
          </a:p>
          <a:p>
            <a:pPr marL="914400" lvl="1" indent="-457200">
              <a:lnSpc>
                <a:spcPct val="90000"/>
              </a:lnSpc>
              <a:spcBef>
                <a:spcPts val="0"/>
              </a:spcBef>
              <a:spcAft>
                <a:spcPts val="600"/>
              </a:spcAft>
              <a:buFont typeface="+mj-lt"/>
              <a:buAutoNum type="arabicPeriod" startAt="6"/>
              <a:defRPr/>
            </a:pPr>
            <a:r>
              <a:rPr lang="en-GB" kern="1200" dirty="0" smtClean="0">
                <a:solidFill>
                  <a:schemeClr val="tx1"/>
                </a:solidFill>
                <a:ea typeface="+mj-ea"/>
              </a:rPr>
              <a:t>How </a:t>
            </a:r>
            <a:r>
              <a:rPr lang="en-GB" kern="1200" dirty="0">
                <a:solidFill>
                  <a:schemeClr val="tx1"/>
                </a:solidFill>
                <a:ea typeface="+mj-ea"/>
              </a:rPr>
              <a:t>can the RCs catalyse collaboration between institutions? </a:t>
            </a:r>
          </a:p>
          <a:p>
            <a:pPr marL="914400" lvl="1" indent="-457200">
              <a:lnSpc>
                <a:spcPct val="90000"/>
              </a:lnSpc>
              <a:spcBef>
                <a:spcPts val="0"/>
              </a:spcBef>
              <a:spcAft>
                <a:spcPts val="600"/>
              </a:spcAft>
              <a:buFont typeface="+mj-lt"/>
              <a:buAutoNum type="arabicPeriod" startAt="6"/>
              <a:defRPr/>
            </a:pPr>
            <a:r>
              <a:rPr lang="en-GB" kern="1200" dirty="0">
                <a:solidFill>
                  <a:schemeClr val="tx1"/>
                </a:solidFill>
                <a:ea typeface="+mj-ea"/>
              </a:rPr>
              <a:t>Should the funding of research councils be directed almost exclusively to the university sector, with organisations such as the Meteorological </a:t>
            </a:r>
            <a:r>
              <a:rPr lang="en-GB" kern="1200" dirty="0" smtClean="0">
                <a:solidFill>
                  <a:schemeClr val="tx1"/>
                </a:solidFill>
                <a:ea typeface="+mj-ea"/>
              </a:rPr>
              <a:t> Office</a:t>
            </a:r>
            <a:r>
              <a:rPr lang="en-GB" kern="1200" dirty="0">
                <a:solidFill>
                  <a:schemeClr val="tx1"/>
                </a:solidFill>
                <a:ea typeface="+mj-ea"/>
              </a:rPr>
              <a:t>, the Health and Safety Laboratories and the National Physical Laboratory out of scope? </a:t>
            </a:r>
          </a:p>
          <a:p>
            <a:pPr marL="914400" lvl="1" indent="-457200">
              <a:lnSpc>
                <a:spcPct val="90000"/>
              </a:lnSpc>
              <a:spcBef>
                <a:spcPts val="0"/>
              </a:spcBef>
              <a:spcAft>
                <a:spcPts val="600"/>
              </a:spcAft>
              <a:buFont typeface="+mj-lt"/>
              <a:buAutoNum type="arabicPeriod" startAt="6"/>
              <a:defRPr/>
            </a:pPr>
            <a:r>
              <a:rPr lang="en-GB" kern="1200" dirty="0" smtClean="0">
                <a:solidFill>
                  <a:schemeClr val="tx1"/>
                </a:solidFill>
                <a:ea typeface="+mj-ea"/>
              </a:rPr>
              <a:t>How </a:t>
            </a:r>
            <a:r>
              <a:rPr lang="en-GB" kern="1200" dirty="0">
                <a:solidFill>
                  <a:schemeClr val="tx1"/>
                </a:solidFill>
                <a:ea typeface="+mj-ea"/>
              </a:rPr>
              <a:t>should the work of the research councils integrate most effectively with the work of agencies funding innovation, such as Innovate UK, and with the work funded by Departmental research and development budgets? </a:t>
            </a:r>
          </a:p>
          <a:p>
            <a:pPr lvl="1">
              <a:lnSpc>
                <a:spcPct val="90000"/>
              </a:lnSpc>
              <a:spcBef>
                <a:spcPts val="0"/>
              </a:spcBef>
              <a:spcAft>
                <a:spcPts val="600"/>
              </a:spcAft>
              <a:defRPr/>
            </a:pPr>
            <a:endParaRPr lang="en-GB" sz="1000" b="1" kern="1200" dirty="0" smtClean="0">
              <a:solidFill>
                <a:schemeClr val="tx1"/>
              </a:solidFill>
              <a:ea typeface="+mj-ea"/>
            </a:endParaRPr>
          </a:p>
          <a:p>
            <a:pPr algn="l">
              <a:buFontTx/>
              <a:buNone/>
            </a:pPr>
            <a:endParaRPr lang="en-GB" sz="2400" b="1" dirty="0">
              <a:solidFill>
                <a:schemeClr val="tx1"/>
              </a:solidFill>
              <a:latin typeface="Calibri" charset="0"/>
              <a:ea typeface="ヒラギノ角ゴ Pro W3" charset="0"/>
              <a:cs typeface="Arial" charset="0"/>
            </a:endParaRPr>
          </a:p>
        </p:txBody>
      </p:sp>
    </p:spTree>
    <p:extLst>
      <p:ext uri="{BB962C8B-B14F-4D97-AF65-F5344CB8AC3E}">
        <p14:creationId xmlns:p14="http://schemas.microsoft.com/office/powerpoint/2010/main" val="1421327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38010" y="1124744"/>
            <a:ext cx="4566038" cy="271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lvl="1" eaLnBrk="0" hangingPunct="0"/>
            <a:endParaRPr lang="en-GB" sz="2400" dirty="0">
              <a:latin typeface="Calibri"/>
              <a:ea typeface="ヒラギノ角ゴ Pro W3" pitchFamily="84" charset="-128"/>
              <a:cs typeface="Calibri"/>
            </a:endParaRPr>
          </a:p>
        </p:txBody>
      </p:sp>
      <p:sp>
        <p:nvSpPr>
          <p:cNvPr id="4" name="AutoShape 4"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2"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4"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6"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itle 3"/>
          <p:cNvSpPr txBox="1">
            <a:spLocks/>
          </p:cNvSpPr>
          <p:nvPr/>
        </p:nvSpPr>
        <p:spPr>
          <a:xfrm>
            <a:off x="0" y="0"/>
            <a:ext cx="91440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accent1">
                    <a:lumMod val="50000"/>
                  </a:schemeClr>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a:lstStyle>
          <a:p>
            <a:pPr fontAlgn="auto">
              <a:spcBef>
                <a:spcPts val="0"/>
              </a:spcBef>
              <a:spcAft>
                <a:spcPts val="0"/>
              </a:spcAft>
              <a:defRPr/>
            </a:pPr>
            <a:r>
              <a:rPr lang="en-GB" sz="4000" dirty="0" smtClean="0">
                <a:solidFill>
                  <a:srgbClr val="006699"/>
                </a:solidFill>
                <a:latin typeface="Calibri"/>
                <a:ea typeface="+mn-ea"/>
                <a:cs typeface="Calibri"/>
              </a:rPr>
              <a:t>Different to CSR</a:t>
            </a:r>
            <a:endParaRPr lang="en-GB" sz="4000" dirty="0">
              <a:solidFill>
                <a:srgbClr val="006699"/>
              </a:solidFill>
              <a:latin typeface="Calibri"/>
              <a:ea typeface="+mn-ea"/>
              <a:cs typeface="Calibri"/>
            </a:endParaRPr>
          </a:p>
        </p:txBody>
      </p:sp>
      <p:sp>
        <p:nvSpPr>
          <p:cNvPr id="15" name="Content Placeholder 2"/>
          <p:cNvSpPr txBox="1">
            <a:spLocks/>
          </p:cNvSpPr>
          <p:nvPr/>
        </p:nvSpPr>
        <p:spPr bwMode="auto">
          <a:xfrm>
            <a:off x="444966" y="4005064"/>
            <a:ext cx="8244081"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lvl="1" eaLnBrk="0" hangingPunct="0"/>
            <a:endParaRPr lang="en-GB" sz="2400" dirty="0">
              <a:latin typeface="Calibri"/>
              <a:ea typeface="ヒラギノ角ゴ Pro W3" pitchFamily="84" charset="-128"/>
              <a:cs typeface="Calibri"/>
            </a:endParaRPr>
          </a:p>
        </p:txBody>
      </p:sp>
      <p:sp>
        <p:nvSpPr>
          <p:cNvPr id="16" name="Rectangle 15"/>
          <p:cNvSpPr/>
          <p:nvPr/>
        </p:nvSpPr>
        <p:spPr>
          <a:xfrm>
            <a:off x="611560" y="1124745"/>
            <a:ext cx="5688632" cy="2852063"/>
          </a:xfrm>
          <a:prstGeom prst="rect">
            <a:avLst/>
          </a:prstGeom>
        </p:spPr>
        <p:txBody>
          <a:bodyPr wrap="square">
            <a:spAutoFit/>
          </a:bodyPr>
          <a:lstStyle/>
          <a:p>
            <a:pPr marL="285750" lvl="1" indent="-285750" eaLnBrk="0" hangingPunct="0">
              <a:buFont typeface="Arial" pitchFamily="34" charset="0"/>
              <a:buChar char="•"/>
            </a:pPr>
            <a:r>
              <a:rPr lang="en-GB" sz="2400" dirty="0" smtClean="0">
                <a:latin typeface="Calibri"/>
                <a:ea typeface="ヒラギノ角ゴ Pro W3" pitchFamily="84" charset="-128"/>
                <a:cs typeface="Calibri"/>
              </a:rPr>
              <a:t>“May require new capabilities and structures. . .”</a:t>
            </a:r>
          </a:p>
          <a:p>
            <a:pPr marL="800100" lvl="1" indent="-342900" eaLnBrk="0" fontAlgn="base" hangingPunct="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Structural things, processes or ways of working</a:t>
            </a:r>
          </a:p>
          <a:p>
            <a:pPr marL="285750" lvl="1" indent="-285750" eaLnBrk="0" hangingPunct="0">
              <a:buFont typeface="Arial" pitchFamily="34" charset="0"/>
              <a:buChar char="•"/>
            </a:pPr>
            <a:r>
              <a:rPr lang="en-GB" sz="2400" dirty="0" smtClean="0">
                <a:latin typeface="Calibri"/>
                <a:ea typeface="ヒラギノ角ゴ Pro W3" pitchFamily="84" charset="-128"/>
                <a:cs typeface="Calibri"/>
              </a:rPr>
              <a:t>Need to be thinking future health of the system</a:t>
            </a:r>
          </a:p>
          <a:p>
            <a:pPr marL="800100" lvl="1" indent="-342900" eaLnBrk="0" fontAlgn="base" hangingPunct="0">
              <a:spcBef>
                <a:spcPts val="1128"/>
              </a:spcBef>
              <a:spcAft>
                <a:spcPts val="600"/>
              </a:spcAft>
              <a:buFont typeface="Calibri" panose="020F0502020204030204" pitchFamily="34" charset="0"/>
              <a:buChar char="–"/>
            </a:pPr>
            <a:r>
              <a:rPr lang="en-GB" sz="2000" dirty="0" smtClean="0">
                <a:solidFill>
                  <a:srgbClr val="006699"/>
                </a:solidFill>
                <a:latin typeface="Calibri"/>
                <a:cs typeface="Calibri"/>
              </a:rPr>
              <a:t>We could deliver more and better, if  . . .</a:t>
            </a:r>
          </a:p>
        </p:txBody>
      </p:sp>
      <p:pic>
        <p:nvPicPr>
          <p:cNvPr id="233474" name="Picture 2" descr="http://upload.wikimedia.org/wikipedia/commons/thumb/3/3d/Paul_Nurse_2007.jpg/800px-Paul_Nurse_2007.jpg"/>
          <p:cNvPicPr>
            <a:picLocks noChangeAspect="1" noChangeArrowheads="1"/>
          </p:cNvPicPr>
          <p:nvPr/>
        </p:nvPicPr>
        <p:blipFill>
          <a:blip r:embed="rId3" cstate="print"/>
          <a:srcRect/>
          <a:stretch>
            <a:fillRect/>
          </a:stretch>
        </p:blipFill>
        <p:spPr bwMode="auto">
          <a:xfrm>
            <a:off x="6372200" y="1196752"/>
            <a:ext cx="2023249" cy="2592288"/>
          </a:xfrm>
          <a:prstGeom prst="rect">
            <a:avLst/>
          </a:prstGeom>
          <a:ln>
            <a:noFill/>
          </a:ln>
          <a:effectLst>
            <a:outerShdw blurRad="292100" dist="139700" dir="2700000" algn="tl" rotWithShape="0">
              <a:srgbClr val="333333">
                <a:alpha val="65000"/>
              </a:srgbClr>
            </a:outerShdw>
          </a:effectLst>
        </p:spPr>
      </p:pic>
      <p:sp>
        <p:nvSpPr>
          <p:cNvPr id="12" name="Content Placeholder 2"/>
          <p:cNvSpPr txBox="1">
            <a:spLocks/>
          </p:cNvSpPr>
          <p:nvPr/>
        </p:nvSpPr>
        <p:spPr bwMode="auto">
          <a:xfrm>
            <a:off x="683568" y="1988840"/>
            <a:ext cx="8244081"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lvl="1" eaLnBrk="0" hangingPunct="0"/>
            <a:r>
              <a:rPr lang="en-GB" sz="2400" dirty="0" smtClean="0">
                <a:latin typeface="Calibri"/>
                <a:ea typeface="ヒラギノ角ゴ Pro W3" pitchFamily="84" charset="-128"/>
                <a:cs typeface="Calibri"/>
              </a:rPr>
              <a:t>	</a:t>
            </a:r>
            <a:endParaRPr lang="en-GB" dirty="0" smtClean="0">
              <a:solidFill>
                <a:srgbClr val="0070C0"/>
              </a:solidFill>
              <a:latin typeface="Calibri"/>
              <a:cs typeface="Calibri"/>
            </a:endParaRPr>
          </a:p>
          <a:p>
            <a:pPr marL="914400" lvl="1" indent="-457200" eaLnBrk="0" hangingPunct="0">
              <a:spcAft>
                <a:spcPts val="600"/>
              </a:spcAft>
              <a:buFont typeface="Arial" pitchFamily="34" charset="0"/>
              <a:buChar char="•"/>
            </a:pPr>
            <a:endParaRPr lang="en-GB" dirty="0" smtClean="0">
              <a:solidFill>
                <a:srgbClr val="0070C0"/>
              </a:solidFill>
              <a:latin typeface="Calibri"/>
              <a:cs typeface="Calibri"/>
            </a:endParaRPr>
          </a:p>
        </p:txBody>
      </p:sp>
      <p:sp>
        <p:nvSpPr>
          <p:cNvPr id="14" name="Rectangle 13"/>
          <p:cNvSpPr/>
          <p:nvPr/>
        </p:nvSpPr>
        <p:spPr>
          <a:xfrm>
            <a:off x="611560" y="3933056"/>
            <a:ext cx="7920880" cy="2785378"/>
          </a:xfrm>
          <a:prstGeom prst="rect">
            <a:avLst/>
          </a:prstGeom>
        </p:spPr>
        <p:txBody>
          <a:bodyPr wrap="square">
            <a:spAutoFit/>
          </a:bodyPr>
          <a:lstStyle/>
          <a:p>
            <a:pPr marL="1257300" lvl="2" indent="-342900" eaLnBrk="0" fontAlgn="base" hangingPunct="0">
              <a:spcBef>
                <a:spcPts val="600"/>
              </a:spcBef>
              <a:buFont typeface="Arial" pitchFamily="34" charset="0"/>
              <a:buChar char="•"/>
            </a:pPr>
            <a:r>
              <a:rPr lang="en-GB" dirty="0" smtClean="0">
                <a:solidFill>
                  <a:srgbClr val="006699"/>
                </a:solidFill>
                <a:latin typeface="Calibri"/>
                <a:cs typeface="Calibri"/>
              </a:rPr>
              <a:t>‘Batteries are included’?</a:t>
            </a:r>
          </a:p>
          <a:p>
            <a:pPr marL="1257300" lvl="2" indent="-342900" eaLnBrk="0" fontAlgn="base" hangingPunct="0">
              <a:spcBef>
                <a:spcPts val="600"/>
              </a:spcBef>
              <a:buFont typeface="Arial" pitchFamily="34" charset="0"/>
              <a:buChar char="•"/>
            </a:pPr>
            <a:r>
              <a:rPr lang="en-GB" dirty="0" smtClean="0">
                <a:solidFill>
                  <a:srgbClr val="006699"/>
                </a:solidFill>
                <a:latin typeface="Calibri"/>
                <a:cs typeface="Calibri"/>
              </a:rPr>
              <a:t>Longer-term funding  for strategic programmes </a:t>
            </a:r>
          </a:p>
          <a:p>
            <a:pPr marL="1257300" lvl="2" indent="-342900" eaLnBrk="0" fontAlgn="base" hangingPunct="0">
              <a:spcBef>
                <a:spcPts val="600"/>
              </a:spcBef>
              <a:buFont typeface="Arial" pitchFamily="34" charset="0"/>
              <a:buChar char="•"/>
            </a:pPr>
            <a:r>
              <a:rPr lang="en-GB" dirty="0" smtClean="0">
                <a:solidFill>
                  <a:srgbClr val="006699"/>
                </a:solidFill>
                <a:latin typeface="Calibri"/>
                <a:cs typeface="Calibri"/>
              </a:rPr>
              <a:t>Better way of tensioning between disciplines?  </a:t>
            </a:r>
          </a:p>
          <a:p>
            <a:pPr marL="1257300" lvl="2" indent="-342900" eaLnBrk="0" fontAlgn="base" hangingPunct="0">
              <a:spcBef>
                <a:spcPts val="600"/>
              </a:spcBef>
              <a:spcAft>
                <a:spcPts val="600"/>
              </a:spcAft>
              <a:buFont typeface="Arial" pitchFamily="34" charset="0"/>
              <a:buChar char="•"/>
            </a:pPr>
            <a:r>
              <a:rPr lang="en-GB" dirty="0" smtClean="0">
                <a:solidFill>
                  <a:srgbClr val="006699"/>
                </a:solidFill>
                <a:latin typeface="Calibri"/>
                <a:cs typeface="Calibri"/>
              </a:rPr>
              <a:t>Better advice for Global Challenge investments </a:t>
            </a:r>
          </a:p>
          <a:p>
            <a:pPr marL="1257300" lvl="2" indent="-342900" eaLnBrk="0" fontAlgn="base" hangingPunct="0">
              <a:spcBef>
                <a:spcPts val="600"/>
              </a:spcBef>
              <a:spcAft>
                <a:spcPts val="600"/>
              </a:spcAft>
              <a:buFont typeface="Arial" pitchFamily="34" charset="0"/>
              <a:buChar char="•"/>
            </a:pPr>
            <a:r>
              <a:rPr lang="en-GB" dirty="0" smtClean="0">
                <a:solidFill>
                  <a:srgbClr val="006699"/>
                </a:solidFill>
                <a:latin typeface="Calibri"/>
                <a:cs typeface="Calibri"/>
              </a:rPr>
              <a:t>Capital funding accompanied by resource?</a:t>
            </a:r>
          </a:p>
          <a:p>
            <a:pPr marL="1257300" lvl="2" indent="-342900" eaLnBrk="0" fontAlgn="base" hangingPunct="0">
              <a:spcBef>
                <a:spcPts val="600"/>
              </a:spcBef>
              <a:spcAft>
                <a:spcPts val="600"/>
              </a:spcAft>
              <a:buFont typeface="Arial" pitchFamily="34" charset="0"/>
              <a:buChar char="•"/>
            </a:pPr>
            <a:r>
              <a:rPr lang="en-GB" dirty="0" smtClean="0">
                <a:solidFill>
                  <a:srgbClr val="006699"/>
                </a:solidFill>
                <a:latin typeface="Calibri"/>
                <a:cs typeface="Calibri"/>
              </a:rPr>
              <a:t> . . . ?</a:t>
            </a:r>
          </a:p>
          <a:p>
            <a:pPr marL="1257300" lvl="2" indent="-342900" eaLnBrk="0" fontAlgn="base" hangingPunct="0">
              <a:spcBef>
                <a:spcPts val="600"/>
              </a:spcBef>
              <a:buFont typeface="Arial" pitchFamily="34" charset="0"/>
              <a:buChar char="•"/>
            </a:pPr>
            <a:endParaRPr lang="en-GB" sz="2000" dirty="0" smtClean="0">
              <a:solidFill>
                <a:srgbClr val="006699"/>
              </a:solidFill>
              <a:latin typeface="Calibri"/>
              <a:cs typeface="Calibri"/>
            </a:endParaRPr>
          </a:p>
        </p:txBody>
      </p:sp>
    </p:spTree>
    <p:extLst>
      <p:ext uri="{BB962C8B-B14F-4D97-AF65-F5344CB8AC3E}">
        <p14:creationId xmlns:p14="http://schemas.microsoft.com/office/powerpoint/2010/main" val="195317748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116632"/>
            <a:ext cx="9144000" cy="1008112"/>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GB" sz="4000" b="1" dirty="0" smtClean="0">
                <a:solidFill>
                  <a:srgbClr val="006699"/>
                </a:solidFill>
                <a:latin typeface="Calibri"/>
                <a:cs typeface="Calibri"/>
              </a:rPr>
              <a:t>How you can help</a:t>
            </a:r>
            <a:endParaRPr lang="en-GB" sz="4000" b="1" dirty="0">
              <a:solidFill>
                <a:srgbClr val="006699"/>
              </a:solidFill>
              <a:latin typeface="Calibri"/>
              <a:cs typeface="Calibri"/>
            </a:endParaRPr>
          </a:p>
        </p:txBody>
      </p:sp>
      <p:sp>
        <p:nvSpPr>
          <p:cNvPr id="3" name="Content Placeholder 2"/>
          <p:cNvSpPr txBox="1">
            <a:spLocks/>
          </p:cNvSpPr>
          <p:nvPr/>
        </p:nvSpPr>
        <p:spPr bwMode="auto">
          <a:xfrm>
            <a:off x="683568" y="1196752"/>
            <a:ext cx="756084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indent="-342900" eaLnBrk="0" fontAlgn="base" hangingPunct="0">
              <a:spcBef>
                <a:spcPts val="600"/>
              </a:spcBef>
              <a:spcAft>
                <a:spcPct val="0"/>
              </a:spcAft>
              <a:buFont typeface="Arial"/>
              <a:buChar char="•"/>
            </a:pPr>
            <a:r>
              <a:rPr lang="en-GB" sz="2400" dirty="0" smtClean="0">
                <a:solidFill>
                  <a:srgbClr val="000000"/>
                </a:solidFill>
                <a:latin typeface="Calibri"/>
                <a:ea typeface="ヒラギノ角ゴ Pro W3" pitchFamily="84" charset="-128"/>
                <a:cs typeface="Calibri"/>
              </a:rPr>
              <a:t>Deliver what we have promised </a:t>
            </a:r>
          </a:p>
          <a:p>
            <a:pPr marL="800100" lvl="1" indent="-342900" eaLnBrk="0" fontAlgn="base" hangingPunct="0">
              <a:spcBef>
                <a:spcPts val="600"/>
              </a:spcBef>
              <a:spcAft>
                <a:spcPts val="600"/>
              </a:spcAft>
              <a:buFont typeface="Calibri" panose="020F0502020204030204" pitchFamily="34" charset="0"/>
              <a:buChar char="–"/>
            </a:pPr>
            <a:r>
              <a:rPr lang="en-GB" sz="2000" dirty="0" smtClean="0">
                <a:solidFill>
                  <a:srgbClr val="006699"/>
                </a:solidFill>
                <a:latin typeface="Calibri"/>
                <a:cs typeface="Calibri"/>
              </a:rPr>
              <a:t>Our plans, targets and projects</a:t>
            </a:r>
          </a:p>
          <a:p>
            <a:pPr marL="342900" indent="-342900" eaLnBrk="0" fontAlgn="base" hangingPunct="0">
              <a:spcBef>
                <a:spcPts val="600"/>
              </a:spcBef>
              <a:spcAft>
                <a:spcPct val="0"/>
              </a:spcAft>
              <a:buFont typeface="Arial"/>
              <a:buChar char="•"/>
            </a:pPr>
            <a:r>
              <a:rPr lang="en-GB" sz="2400" dirty="0" smtClean="0">
                <a:solidFill>
                  <a:srgbClr val="000000"/>
                </a:solidFill>
                <a:latin typeface="Calibri"/>
                <a:ea typeface="ヒラギノ角ゴ Pro W3" pitchFamily="84" charset="-128"/>
                <a:cs typeface="Calibri"/>
              </a:rPr>
              <a:t>Help our stakeholder relationships</a:t>
            </a:r>
          </a:p>
          <a:p>
            <a:pPr marL="800100" lvl="1" indent="-342900" eaLnBrk="0" fontAlgn="base" hangingPunct="0">
              <a:spcBef>
                <a:spcPts val="600"/>
              </a:spcBef>
              <a:buFont typeface="Calibri" panose="020F0502020204030204" pitchFamily="34" charset="0"/>
              <a:buChar char="–"/>
            </a:pPr>
            <a:r>
              <a:rPr lang="en-GB" sz="2000" dirty="0" smtClean="0">
                <a:solidFill>
                  <a:srgbClr val="006699"/>
                </a:solidFill>
                <a:latin typeface="Calibri"/>
                <a:cs typeface="Calibri"/>
              </a:rPr>
              <a:t>Other Research Councils</a:t>
            </a:r>
          </a:p>
          <a:p>
            <a:pPr marL="800100" lvl="1" indent="-342900" eaLnBrk="0" fontAlgn="base" hangingPunct="0">
              <a:spcBef>
                <a:spcPts val="600"/>
              </a:spcBef>
              <a:buFont typeface="Calibri" panose="020F0502020204030204" pitchFamily="34" charset="0"/>
              <a:buChar char="–"/>
            </a:pPr>
            <a:r>
              <a:rPr lang="en-GB" sz="2000" dirty="0" smtClean="0">
                <a:solidFill>
                  <a:srgbClr val="006699"/>
                </a:solidFill>
                <a:latin typeface="Calibri"/>
                <a:cs typeface="Calibri"/>
              </a:rPr>
              <a:t>Business </a:t>
            </a:r>
          </a:p>
          <a:p>
            <a:pPr marL="800100" lvl="1" indent="-342900" eaLnBrk="0" fontAlgn="base" hangingPunct="0">
              <a:spcBef>
                <a:spcPts val="600"/>
              </a:spcBef>
              <a:buFont typeface="Calibri" panose="020F0502020204030204" pitchFamily="34" charset="0"/>
              <a:buChar char="–"/>
            </a:pPr>
            <a:r>
              <a:rPr lang="en-GB" sz="2000" dirty="0" smtClean="0">
                <a:solidFill>
                  <a:srgbClr val="006699"/>
                </a:solidFill>
                <a:latin typeface="Calibri"/>
                <a:cs typeface="Calibri"/>
              </a:rPr>
              <a:t>International</a:t>
            </a:r>
          </a:p>
          <a:p>
            <a:pPr marL="342900" indent="-342900" eaLnBrk="0" fontAlgn="base" hangingPunct="0">
              <a:spcBef>
                <a:spcPts val="600"/>
              </a:spcBef>
              <a:spcAft>
                <a:spcPct val="0"/>
              </a:spcAft>
              <a:buFont typeface="Arial"/>
              <a:buChar char="•"/>
            </a:pPr>
            <a:r>
              <a:rPr lang="en-GB" sz="2400" dirty="0" smtClean="0">
                <a:solidFill>
                  <a:srgbClr val="000000"/>
                </a:solidFill>
                <a:latin typeface="Calibri"/>
                <a:ea typeface="ヒラギノ角ゴ Pro W3" pitchFamily="84" charset="-128"/>
                <a:cs typeface="Calibri"/>
              </a:rPr>
              <a:t>Help to gather evidence and articulate our success</a:t>
            </a:r>
          </a:p>
          <a:p>
            <a:pPr marL="800100" lvl="1" indent="-342900" eaLnBrk="0" fontAlgn="base" hangingPunct="0">
              <a:spcBef>
                <a:spcPts val="600"/>
              </a:spcBef>
              <a:spcAft>
                <a:spcPts val="600"/>
              </a:spcAft>
              <a:buFont typeface="Calibri" panose="020F0502020204030204" pitchFamily="34" charset="0"/>
              <a:buChar char="–"/>
            </a:pPr>
            <a:r>
              <a:rPr lang="en-GB" sz="2000" dirty="0" smtClean="0">
                <a:solidFill>
                  <a:srgbClr val="006699"/>
                </a:solidFill>
                <a:latin typeface="Calibri"/>
                <a:cs typeface="Calibri"/>
              </a:rPr>
              <a:t>Help us make the case for the importance of what we do</a:t>
            </a:r>
          </a:p>
          <a:p>
            <a:pPr eaLnBrk="0" fontAlgn="base" hangingPunct="0">
              <a:spcBef>
                <a:spcPts val="600"/>
              </a:spcBef>
              <a:spcAft>
                <a:spcPct val="0"/>
              </a:spcAft>
            </a:pPr>
            <a:r>
              <a:rPr lang="en-GB" sz="2400" dirty="0" smtClean="0">
                <a:solidFill>
                  <a:srgbClr val="000000"/>
                </a:solidFill>
                <a:latin typeface="Calibri"/>
                <a:ea typeface="ヒラギノ角ゴ Pro W3"/>
                <a:cs typeface="Calibri"/>
              </a:rPr>
              <a:t>… and keep </a:t>
            </a:r>
            <a:r>
              <a:rPr lang="en-GB" sz="2400" dirty="0">
                <a:solidFill>
                  <a:srgbClr val="000000"/>
                </a:solidFill>
                <a:latin typeface="Calibri"/>
                <a:ea typeface="ヒラギノ角ゴ Pro W3"/>
                <a:cs typeface="Calibri"/>
              </a:rPr>
              <a:t>delivering great science programmes!</a:t>
            </a:r>
          </a:p>
          <a:p>
            <a:pPr eaLnBrk="0" fontAlgn="base" hangingPunct="0">
              <a:spcBef>
                <a:spcPct val="0"/>
              </a:spcBef>
              <a:spcAft>
                <a:spcPct val="0"/>
              </a:spcAft>
            </a:pPr>
            <a:endParaRPr lang="en-GB" sz="2400" dirty="0">
              <a:solidFill>
                <a:srgbClr val="000000"/>
              </a:solidFill>
              <a:latin typeface="Calibri"/>
              <a:ea typeface="ヒラギノ角ゴ Pro W3" pitchFamily="84" charset="-128"/>
              <a:cs typeface="Calibri"/>
            </a:endParaRPr>
          </a:p>
        </p:txBody>
      </p:sp>
      <p:sp>
        <p:nvSpPr>
          <p:cNvPr id="4" name="AutoShape 4"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
        <p:nvSpPr>
          <p:cNvPr id="6" name="AutoShape 6" descr="data:image/jpeg;base64,/9j/4AAQSkZJRgABAQAAAQABAAD/2wCEAAkGBxISEhUTEhQVFRUUGBUVFhYVFxQZFxsbFBYXGBgYGhsYHCggGB0mHBUUITEiJSkrLi4uGB8/ODMsNyguLi4BCgoKDg0OGxAQGywkICY0LCwsNDcsLSwsLSw0LCwvLCwsLCwsLCw0LDQsLCwsLSwsLCwsLywsLCwsLCwsLCwsLP/AABEIARIAuAMBEQACEQEDEQH/xAAbAAEAAgMBAQAAAAAAAAAAAAAABgcDBAUCAf/EAEEQAAEDAQQHBQYEBQMEAwAAAAEAAgMRBAYhMQUSQVFhcYETIpGhsQcyQlLB0SNygvAUYpKi4TOywiTS4vFDU4P/xAAbAQEAAwEBAQEAAAAAAAAAAAAABAUGAwECB//EADYRAAIBAgQCCAYBBAIDAAAAAAABAgMEBREhMRJBEzJRYXGBsdEikaHB4fBCFCMk8QYzFUNS/9oADAMBAAIRAxEAPwC8UAQBAEAQBAYbVao4m60j2saNriAPNfM5xgs5PI+J1IU1xTeSIvpG/wDZmYRB0p3jut8XY+Sr6uKUo9XUq62M0IaQzl9F++RHbZ7QbS7/AE2xxjkXHxOHkoM8VqvqpIramNV5dVJfX9+Rx7Rea2P96eT9J1f9tFFleV5byfp6EOd/cy3m/T0NGS3yu96SQ83uPqVydWb3k/mcHWqS3k/mYC4nMlc82c22z0yZwyc4ciQvVKS2Z6pyWzNqLTFob7s8o5SP+66K4qraT+bOquqy2m/mzpWW+VtZ/wDLrDc9rT50r5qRDEK8f5ZkqGKXMf5Z+KO5YfaM7KaEHeYyR5Or6qXTxZ/zj8idSxx/+yPy/fuSfRd7LJPQNk1HH4ZO6fHI9CVYUr2jU2eT79C0oYjb1tFLJ9j0/B3FLJwQBAEAQBAEAQBAEBitNoZG0ve4NaMy40C+ZSUVnJ5I+ZzjBcUnkiC6d9oGbLK3/wDR4/2t+p8FUXGKcqS8/wAFDdY1/GgvN/Ze/wAiD222yTO1pXue7e418Nw4BVFSpOo85PMoqtadV8U3mzHDC551WNLjuaCT5LlKSis5PI8hTnUfDBNvu1O1ZLpWl+bQwfzn6CpUKpiNCGzz8C1o4Hd1N0o+L9szrQXGHxzdGt+pP0USeL//ADH6llT/AONr+dT5L7/g3I7lWcZulP6m08mri8VrPZL6+5Kj/wAetVu5PzXse3XUsgzDv6ivY311LbL5Hk8JsIb5/M1pbrWY5doP1D6hSY3dZdbL5EGphtq+omvP8GtJdGL4ZHjnqn0AXRXsuaRweE0+UmaU90ZB7kjXcwW/ddY3seaI88JmurJP6e5yrXoeeP3ozTe3vDyyUiFenLZkOpZ1qe8fuaK6kU7OhrzWmzUDH6zB8D6lvTa3opVC8q0dnmuwm22IVqGkXmux7Fh3fvfBaaNP4ch+BxwP5XbeWBV3bX9Otps/3Y0dpiVKvo9JdnsSJTixCAIAgCAIAgOPeG8MVkbV/eefdjGZ4ncOPqo1zdQoLN79hDu72nbRzlvyRVem9OTWp2tK7Ae6we63kN/E4rO3FzUrPOT8uRlLq8qXEs5vTkuSNSx2OSV2rG0uO4fU5Ac1DqVIU1xTeSOdC3qV5cFNZsmGirmNFHTu1j8jahvU5npRU9fFG9KSy7zT2n/H4R+Ku832Lb57+hKLNZWRjVja1o3NAH/tVc6k5vOTzNBSo06UeGnFJdxkc8DMryMJS2R9TqRh1mYX2ncF3jbP+TIk71LqowPlJ2qRGlGOyIc69Se7PC+zkEAQBAEBoW/Q8M3vMAPzNwd/nqu1OvOGzI1a0pVeste3mRfSl2pI6uZ+I3h7w6bein0rqMtJaMp7jDalPWGq+pw1KK0ml1b7OjpFaSXMyEmbm89rh581a2mIuPw1dV29hd2OLSh8FbVdvNfvzLHikDgHNILSKgg1BByIKvU01mjSxkpLNbHtenoQBAEBwL2XkbZGUFHSvHcbsH8zuHr4kQ7y7VCOm729yvv76NtHTWT2X3ZU1stT5Xl8ji5zsST+8BwWanOU5cUnmzI1KkqknKbzbOtoC7j7R3nVZF8213Bv39VX3d9CjotZfu5aYdhFS6+KXww7e3w9/Un9gsMcLdSNoaPM8SdpWeq1p1ZcU3mbS3tqVvDgprJfu5lkmAXsKMpHlS5hDTdmB9oJ4KTGhFb6kGpdzltoYSuxGbzCAIAgCAIAgCAIAgOPprQDJqubRsm/Yfzff1Umjcyho9UQLqxhWXFHSXr4kJtVndG4seKOGz95q0jJSWaM/Upypy4ZLUkdzL0GzOEUhrC4/wBBPxDhvHXnZWN46L4JdX0LHDsQdCXBPqv6fvP9ztVrgRUGoOIIyWj3NYnnqj6gCA52ntLMssLpX40wa35nHIfvYCuFxXjRg5sj3VzG3pucvLvZTWkLa+aR0khq5xqfoBuAWWqVJVJOUtzF1qsqs3Oe7O5dW7vbHtZR+GDgPnI/4qqvr3olwQ63p+S5wjCv6h9LV6q27/wT4ANGwAeAos/rJ95sW4wj2JGtLOTlgFNp0FHV7lbWupT0jojCuxFCAIDBabZHH772t5kV6DMr7jCUuqjnOrCn1mkc2W89nGRc7k0/Wi7q0qMiSxKgtm35Gub3Q/JJ4N+6+/6Kfajl/wCVpdj+nue471wHMPHMA+hXy7Op3H1HFKL3zR0bLpeCTBsja7j3T4HNcpUKkd0Sqd1RqdWS9PU3VxJAQBAEAQHO01optoZTJ49130PBd6NZ033EW6tY145c+RAJonMcWuFCDQgq3TTWaMxODhJxluT72dXgr/0shxAJiJ3DEs6YkcK7grzDLrP+1Ly9jQYPe5/2J+Xt7E9VwX4QFRX203/EzkNP4cVWs3E/E7qfIBZq/uOlqZLZbe5kMTu+nq5LqrRfdmld3RJtMob8DcXnhu5n77lT3dyqFPPnyPMNsXd1uH+K1fh+SzY2BrQAAGtFABkAFl23KWb1bN9GMaccloka00teSnUqXAu8q7iu6j02MS6kcIDzI8NBLiABiScgvUm3kjxtJZsiOl7zucS2Hut+b4jy+UefJWNG0S1mUdziUpfDS0XbzI695JqSSTmTiVMSy2Kptt5s+xsLjRoJO4Cq+km9j1RctEjZboq0HKGU8o3/AGXRUKr/AIv5M6q2rPaD+TMU1kkZ77Ht/M0j1C+ZU5x3TR8SpTj1k15GFfBzOpozT0sNBXXZ8rj6HYo9W3hPuZNt76rS03XYTTRukY526zDzacxzVbUpSpvJl/QuIVo5xNtcjuEAQBARy92jNZvbNHebg/i3f09OSnWlXJ8D8iqxK24o9LHdb+BE7NO6N7XsNHNIcDxBqFZwk4yUluikhNwkpR3RduhdIttELJW/GMRuIwcOhBWsoVVVpqa5m3tqyrUlUXM5l+NK/wAPZXapo+T8NvCvvHoK9SFHv6/RUXlu9CNidx0NB5bvRFQrMmOLPu3oz+Hha0jvu7z+Z2dBh4rL3tx01VtbLRH6Bhdn/TW6T6z1fj2eRt2iWuA6r2hSy+Ji6r8T4I7czApBCCAICF3o0v2juyYe404/zOH0H72K0taHCuJ7mfxC76SXRx2X1ZyNH2GSeQRxt1nO2epO4KdSpSqS4YrUg0aM6s1CCzZZOhLiQRAOn/GfuNQwch8XXwCvqGG04az1f0NLbYRSprOp8T+n74kogs7GCjGtaBsaAB4BWEYxisksi1jCMFlFZGVfR9HwiqA4mlrqWWcGsYY7546NPUDB3UKJWsqNXdZPuINfDqFbeOT7VoVxeS7UtkNT34ye7IBhycPhKorqznQeuq7TN3lhUtnm9Y9vucyw2x8Lw9hoR4EbQeCgzgprJkWjWlSmpRLC0dbWzRh7cjmNoIzBVPUpuEuFmoo1o1YKcTZXM7BAEB8e0EEEVBwI4Fep5anjSayZW+k7J2Ur4/lOHI4jyorqlPjgpGUuKXRVHAmnsv0h/qwE7pG+TXf8PNX2E1etTfj7l1glbrUn4r7/AGOf7Srdr2lsQOETR/U/E+WouGKVOKqo9hGxqtxVlDsX1f6jlXSsPa2ltR3Wd8/py86Kgv63R0Xlu9Dng9t091HPZavy2+pYtolpgM1n6FPieb2NldV+BcMdzUU0rAgCA5F5tI9jFRp776tbwG0/vepNtS4567Ig39x0NPTd7EDAVsZst25mgBZYQXD8WQAvO1u5nTbx6LTWNqqMM31nv7Gvw6zVvTzfWe/sSFTSxCAIAgCAxWqzskY5jwHNcKEHavmUVJOMtj5nCM4uMlmmU3eXQxsk5jzae8x29py6jEHksvdW7oVOHlyMXe2rt6rhy5eBtXQt2pL2Z92TL8wy8qjwVXd084cXYSMMrcNTgez9SaKrNAEAQBARG+1no5knzAtP6cR6nwVjZS0cSjxanlKM/I1LmWrs7ZCdjnah/WNUeZCubGfBXj8vmRsNqcFzF9unzNW8No7S0zO3yPpyBIHkAudzLirSfezleT46833sk1xIdWKSU5ucGjk0V9XHwWexJupUjTXLU0OBJUaE6z3byXl/v6HeJquSSSyRKlJyebPiHgQBAV/eK3drM4j3W9xvIZnqa+SuLenwQRmL6t0tZ9i0R1vZ7ojtrR2jhVkNHcC4+6OlCegVxhtDpKnE9l6krCLbpa3G9o+vL3LVWiNWEAQBAEAQBAQ32nWIOgZLtjfT9Lxj5hqq8Vp501PsfqU2NUuKip9j+j/UVxZZtR7X/K4O8DVZ6UeKLRmqc+Cal2FnKiNgEAQBAcG+bKwNO548w4fZTLN/H5Fbikc6KfY/ciNgl1ZY3fK9rvBwKtqcuGafeiioy4akZdjRildVxJzJJXy3mz5k822ycXSdWzNG5zvWv1VRdpKq34Gjw6TdvFdmfqdlRicEAQGlpq19lC9+2lG83YD79F2ow45pEe6q9FSlIrlXJlC4rmaN7CyRgijn/iO5uyHRuqOi1FjR6KilzerNnh1DobeKe71fmdxSycEAQBAEAQBARr2huAsT+LowP6gfQFQcSf8Ajvy9StxZ/wCLLy9SplmjIFpMGA5BUL3Nktj6vD0IAgOLe8/9OeLm/X7KVZ/9hX4k/wCw/FEIjbUgDaQFbJZvIzsVm8jevBZDDaZozse6nJ3eb5ELtcw4Kso95Iu6bp15R7/9HYuZbwNaFxpU6zedKEeQPiqm8pt5TRYYXXSzpPxRK1Xl0EAQEQvlbw5zYm5M7zuZyHQeqsrOnkuN8yjxSunJU1y1fic27ej/AOItMcdKguq78rcXeQp1CtbWl0tWMfn4EKyodNXjDlz8C7AtWbcIAgCAIAgCAICvPadpQEss7T7v4j+BIo0eBJ6hUmK1k2qa8X9jO43cJtUVy1f2IfomzdpNGze4E8hifIFUdWXDBsqLWn0lWMSyFSGrCAIAgI7faWkTG731/pB/7gptkvibKrFZZU4rv/fUjWhode0Qt+aRg8XCqt6EeKrFd6Ki2jxVoLvXqT72h3fMrRaIxV7BR4GZaNvEjHpyVziVq5rpI7rfwNBi9k6kelgtVv4fgrZjiCCDQjEEZ4KgazMym080SvRd6m0DZwQR8YGB5gZHkoFWzeecC7t8TjllV37TrDTtmpXtR4Or4UUf+nq9hN/raGWfEjl6UvS0AtgqXH4iKAcgcSea70rN55zIVxicUsqWr7SJPcSSSak4knirBLIpG23myzfZ5oIwxmd4o+UDVBzDM/7sD0C0OG23Rx6SW79DUYRadFDpJbv0/PsTBWZcBAEAQBAEAQHHvNp5lki1jQyOqI2bzvP8o2qLdXMaEM3vyId7eRtqeb35L95FO2md0jnPeS5ziSSdpKzEpOTcpbmNnOU5OUnm2Sy5+jdVpmcMX4N/Lv6/Tiqy8q5vgRd4Zb8Meklu9vAkaglqEAQBAQi99q15tUZRinU4n6eCtbSHDDPtM9idXiq8K5eps+z2xdpbGu2RBzzz90ebq9Fc4bT4q6fZqfWEUuO4T7NS2VpDWkGvTcfXJlstGuOLosgTvacmnhlyVRd4dxPjpb9nsUV9hPG+Ojo+z2IDbLFJE7VlY5h3OBHhvVNOnODyksjP1KM6bymmjAvg5may2SSV2rGxzzuaCfRfcKcpvKKzOlOlOo8oJsnl1rjlpEtqpUYtiwI5vOR5D/CuLTDeF8dX5e5f2OE8LU63y9yeK4L4IAgCAIAgCA415bwx2RlT3pHe4zaeJ3N4qLdXUaEdd+SIV5ewto5vV8l+8ipNJaQknkMkrtZx8ANgA2ALNVasqsuKW5kK1adabnN6m/d7QxmdrOFI2nH+Y7h9VCuK/RrJbkuys3WlxS6q+pOgKYBVRogvD0IAgNTStuEMbnnPJo3k5D97l1pU3UlwnC4rKjTc35eJXEjy4kk1JJJPE5q5SyWSMpKTk82Wj7OtFdlZ+1cO9Mdb9A93xxPULR4bQ4KXE936cjVYRb9HR43vL05e5LFYlsEB5kjDhRwBG4gEea8aT3PGk9Gah0RZyamCKu/s2V9Fz6Clnnwr5I4u2ot58Cz8EbUUTWijQGjcAAPJdEktjsoqKySPa9PQgCAIAgCAICOXrvSyyN1G0fMRg3Y2vxO+21Qby9jQWS1l+7ldf4hG3XCtZeniVVbLU+V5kkcXOdiSf3gOCzk5ynLik82ZOpUlUk5TebOnoDQZmOu+ojHi7gOHFRK9wqei3JllZOs+KXV9ScRRhoDWgADAAZKqbbebNDGKislsel4fQQBAfHOABJNAMSTwXqWZ42ks2QG8Gle3kw9xuDRv3u6q3t6PRx13M1e3XTz06q29zLdPQptU4aR+G2jpDw3czl47lZWdu61TLktz2wtHcVUnstX+95cjWgAAYAYAclqEsjZJZaI+oehAEAQBAEAQBAEAQBARO+F7m2cGKEh0xzOYZz3u4eO41t7fKl8EOt6FTiGJKh8FPWXp+Sr5pXPcXOJc5xqScSSdpWflJyebMtKTk83ud+793zJSSUUZm1u13E7h6qFcXPD8MdyzsrDj+OptyXb+CYtaAKAUAwACrW8y9Sy0R9Xh6EAQHxxAFTgBmV6eN5EMvHp3tfw4z3Bmfm/wrO3t+D4pb+hQ3190nwQ29fwcaxWR8r2xxjWc40A/eQ4qdThKclGO7K+lTlUmoRWrLku5oZtkhEbcXHF7t7vsMgtRbW6oQ4V5mzs7WNvT4Fvz8TqKQSggCAIAgCAIAgCAIAgIdfS9ggBhgNZTg5w+D/y9FWX190fwQ63p+SnxLElSXR0+tz7vyVm5xJqcScSSs+3mZdtt5slF3rvZSTDi1h9XfZQLi5/jD5lxZYftUqrwXuSpV5dBAEAQHmR4aCSQAMSTkF6k28keNpLNkKvBp4zEsjwj83c9w4K0t7dQ+KW/oZ+9vnV+CHV9TkWSzPle1kbS5zjQAbf3vUyEJTkoxWbIFOnKpJRis2y2bp3abZGVdR0zh3nbAPlbw47fBaSzs40I5vrPf2RrrCwjbRzesnu/siQKaWAQBAEAQBAEAQBAEAQEVvveX+GZ2UR/GeM/kb83M7PHnXX950MeGPWf0KrE7/oI8EOs/ou32Ksc4k1JqTiSc1nW8zKNtvNkru3oGlJZRjmxp2fzHjuCr7m5z+GJdWNjllUqLXkvuyTqAXAQBAEBjtE7WNLnkBozJX1GLk8kfE5xhHik8kQfTum3TnVbVsYyG08XfZWtC3VNZvcz15eyrPhWkfXxNCwWGSd4jiaXOdsHqdw4qXTpyqS4YrUi0qM6s1CCzZbV2Ltx2Rmx0rh33/8AFu5vqtLa2kaC7XzZrrKxhbR7Zc37dx3FLJwQBAEAQBAEAQBAEAQGlpnSLbPC+V+TRgN5OAHU0XKtVVKDm+RxuK8aNN1Jcilbda3zSOkkNXPNSfoOAyWUqVJVJOUt2YirVlVm5y3Z3rq6H1qTSDAHuA7SPi5BV11Xy+CPmWmHWnF/dn5e5LlXF2EAQBAYbZa2RNL3mgHieA3lfcIObyRzq1Y048UnoQPTOl32h2ODB7rfqd5VtRoqmu8zd1dyry7FyRj0RoqW0yCOIVO0nJo3k7ApdGhOtLhic7e2nXnwQX4Lbu7oCKyR6rMXn33kYuP0G4LS21tChHJb82a+0s4W0Mo7832nWUklhAEAQBAEAQBAEAQBAEBW3tL0rryts7ThH3nfmcMPBp/uVFilbimqa5b+JmsauOKapLlq/H/XqRbRNhM0rWbDi47gM/t1VLVqcEHIq7ag61RQ+fgWLGwNAaBQAAAbgMlSttvNmqSUVkj0vD0IAgNe3WxkLC95oB4k7AOK+6cHOWSOVatGlBykQHSuk3zv1nYAe60ZAfU8Vb0qUaayRmbm5nXlnLbkjNoDQctrk1IxQD33n3Wj6ncNvmptvbTryyj5vsPq0tKlzPhjtzfYW5oXREVljEcQ/M4+847yVpaFCFGPDE19tbQt4cEP9m+uxICAIAgCAIAgCAIAgCAIDzI8NBJyAJPILxvJZnjeSzZRWkLUZZXyOze5zuVTWnTJZCpNzm5PmYOtUdSbm+bzJTcyyUjdIc3mg5N/zXwVVeTzko9hdYXSyg5vn6EjUItQgCA8ySBoLnGgAJJ4BepNvJHzKSis2V9pvSjp31yYMGt4bzxKuKNFU45czM3d0688+XIzXc0FJa5dRuDBi9+xo+pOwKfa20q88ltzZ7Z2c7mfCtubLd0Zo6OzxiOJtGjxJ2knaVpqVKNKPDFaGwo0YUYKEFoba6HUIAgCAIAgCAIAgCAIAgCA5F7J9Sxzuy7hb/X3fqo15LhoSfcRL+fDbzfd66FMLKmJLH0PDqQRt/lB6nE+ZVLWlxVGzWW0OClFdxuLkdwgCAjl8rdqsbEM34u5DIdT6KdZ0825PkVWKVuGCprnv4EVsVldLI2Ngq55DR138FaU4OclGO7KWlTlUmoR3ZdOhNFMs0TYmbMXHa5xzcf3uWqoUY0YKMTbW1vChTUI/wC2b67HcIAgCAIAgCAIAgCAIAgCAICN+0J1LE/i6Mf3g/RQcSf+O/L1K3Fn/iy8vUqVZoyBaTBQAcAqF7myWx9Xh6EAQEAvLaNe0P3No0fpz86q4to8NNGZv6nHXfdod/2Y2EOmklI/02gN5vrj4AjqrzCqec3N8vuTsEo8VSVR8vuWWr40wQBAEAQBAEAQBAEAQBAEAQBARr2hsrYnnc6M/wBwH1UDEl/jvyK3Flnavy9SpgVmzIotJjqgHeAVQvRmxTzR9Xh6EB5mkDWlxyaCTyAqvUs3kfMpKKbfIrCWQuJccySTzJqr1LJZGQlJybb5lo+zeyalk19sr3O6N7g82nxWjwyHDRz7X+DU4NT4bfi7W/YlasS2CAIAgCAIAgCAIAgCAIAgCAIDn3gsXbWaWMZuadX8wxb5gLjcU+kpSiR7ql0tGUO1fUpFZIwxOrsaSEsQYT34wARtIGRVVc0nCefJmksLhVKajzX7mdlRSeEBxL16QEcRYD3pMKbm7T9Oql2tPinxckV2I11ClwLd+hCGMJIAFSSABxOStUm3kjPJNvJF5aIsfYwRxfIxrTzAxPjVa6jDo6aj2I3VCn0VKMOxI210OwQBAEAQBAEAQBAEAQBAEAQBAEBWN/LtuiebRGKxvNXgfA45n8pPmeSoMQtHCXSR2e/cZjFbF05OrBaPfufsRKGVzCHNJBGRGaqmk1kynjOUHxReTO5Z71zNFHNa/jiD5YeSiys4PbQsqeK1UspJM+z3slIo1rG8cSfPDyXkbOC3eYnitR9VJfU4c87nuLnkuJzJUqMVFZIrpzlN8UnmyXez675kkFpkH4bD3K/E4beTfWm4q3w21cpdLLZbd7LfCbJzn001otu9/j1LMV8acIAgCAIAgCAIAgCAIAgCAIAgCAID45oIIIqDgQckazDWejIZpq4EUhLrO7sic2nFnTa3zCqq+Fwk86by9ClucGpzfFSfD3ciM2i41tacGNfxa9v/ACIKgSw24Wyz8/fIq54Rcx2SfmvvkfILj21xxjazi57Kf2klI4bcPdZefsI4RdN6rLzX2zJJoX2fMYQ60P7QjHUbUM6k4u8lOoYXGOtR593IsrbBYRalVefdy/fkTWNgaA1oAAFAAKAAbABkrVJJZIu0klkj0vT0IAgCAIAgCAIAgCAIAgCAIAgCAIAgORpi8dms2Ej6u+Rved4bOtFGrXdKj1nr2cyJcX1Gh13r2c/3xIxafaQK/hwEje99D4AH1VfLF1n8MfqVc8dWfww+bMDPaQ/bA08nkfQr5WLy5x+pzWOy5w+v4Oxo2/1mkIEgdETtPeb4jHxCk0sTpS0lp6EyjjNCek84/VfvkSqGZr2hzCHNOILSCDyIVjGSks0WsZKSzi80e16fQQBAEAQBAEAQBAEAQBAEAQBAEAQEDvnfAsLoLM6jhg+QbDta3jvOzYqe+v3F9HT35v2KHEsTcW6VJ6839kV85xJqcScSSqRvMzrberN6x6GtEoqyJxGwmgB5F1AVwqXVKnpKSJdDD7mus6cG18l82bUt17W0V7OvJzD5VXGOIW7/AJfRkmWC3kVnwZ+a9zkzQuYdV7S0jY4EHwKlxkpLOLzRWzpzpvhmmn36HUu9eGWyPqw6zCe9GTgeW48fVS7a6nQem3YSbS9qW0tNVzRbmi9IR2iNssZq13iDtB3ELTUqsasFOOxsKFaFaCnDZm2uh1CAIAgCAIAgCAIAgCAIAgCAICP320wbNZzqmkkncZvGHed0HmQoV9cdDS03eiK/ErroKOm70XuVCFmTHk8u1dhsYEkwDnnENOTeY2u9FQ3mISk+Cm8l29v4NhhmDQpxVSus5dnJfklCqjQnl0gGZX3GnKWyOU61OG7OfpOzxTt1ZG13HIjiDsUu3jVpS4ovIrryVvcQ4Jxz79mvArnS2jnQSFjsRm128fdaClVVSOaMXc28qE+F+R3fZ/pgw2gROPcmIbyf8J65dRuVth1x0dTgez9SdhN10VXge0vXl7FqrRGrCAIAgCAIAgCAIAgCAIAgCAICsfadaS60MZsZHXq8mvk1qoMVm3VUexGYxuo3WUexev6jlXPsYktLa5MBkpyoB5kHos7iFV06Dy56HPBaCq3az2jr7fVoslZo3beRqSzE5ZKdToqOr3Kqvcym8o6IwrsRggOJe2yh8BdtjII5E0I9D0Uq0nlUy7SvxKkp0eLmiEMeWkEGhBBB4jJWybTzRnU2nmi+LJNrsY/52td/UAfqthCXFFPtN7CXFFS7TKvo+wgCAIAgCAIAgCAIAgCAIAgKn9orSLa7ixhHhT6FZzE1/f8AJGTxhf5L8EfbgP8Ax3jfGfJzfus3iq/tJ9/uS/8AjskriS7vuibWp+FN6qLeGb4jS3lTKPAuZqqYVoQBAc+8BpZ5fy+pC72//YiLePKhLwK8VwZYvDQYpZoQf/qj/wBgWuoaUo+C9DdWyyow8F6G8up3CAIAgCAIAgCAIAgCAIAgCArn2o2IiSKYZOaYzzaSR4hx/pVHi1P4oz8jOY5SynGp5EYu/buwnY8+7WjuTsD4Z9FQXVLpaTjz5Ffh1z/T3MZvbZ+D/cyxZH6xqMRs5Klpx4YpGqr1OOba2PC+zkEAQEbvlbgGCIZuIc7gBl4n0U6zp5vjKnFK6UFTW79CLWGzGWRkbc3ua0fqNKq0pwc5KK5lNSpupNQXPQvaNgaABkAAOi16WSyN4lkskel6ehAEAQBAEAQBAEAQBAEAQBAc28OihaoHRHAnFh3OGR+nIlcLmgq1Nwfl4ka7t1cUnB+XiUxarO+N7mPBa5poQdhWVnCUJOMt0YqpCVOTjJZNHW0JeF0NGPq6PZ8zeW8cFDrWynqtGTrTEJUvhnqvqiU2bTMD8pGjg46p/uUCVCpHdFzC7oz2kvT1M77dE3ORg5ub918KnN7JnSVanHeS+ZxtKXoY0EQ993zfCPupVK0k9Z6EC4xOEVlT1f0IhPM57i5xJccSSrGMVFZIopzlOTlJ5snXs40Ca/xUgoMREDtrg5/qBzKusMtnn0svL3L7B7N59PLy9ywVdGhCAIAgCAIAgCAIAgCAIAgCAIAgOFeW7EVrFT3JQKNePRw2j0UO6s4V1ns+0gXthTuVm9JdvuVhpfQNosx/FYabHjFh67ORoVQVrWpRfxLz5GXuLOtQfxrTt5HNUcihAZIIHPcGsaXOOQaCT4BfUYuTyis2fUISm+GKzZOLtXENRJa8AMREDifzkZDgP8K3tcMefFV+XuX1lhDz46/y9ywWtAAAFAMABkKK6SyNAlloj6h6EAQBAEAQBAEAQBAEAQBAEAQBAEB8IrmgIXfDR8LcWxRgkVJDGg+QVXeUoLVRXyKbEKFNaqK+SInd+BjnkOa12O0A+qrbWEXLVFRZwjKeqTLW0bZI42Ds2MZUCuq1ra+AWipQjGPwpI1dGnCEVwpLyNtdDq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
        <p:nvSpPr>
          <p:cNvPr id="7" name="AutoShape 12"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
        <p:nvSpPr>
          <p:cNvPr id="8" name="AutoShape 14"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
        <p:nvSpPr>
          <p:cNvPr id="9" name="AutoShape 16" descr="data:image/jpeg;base64,/9j/4AAQSkZJRgABAQAAAQABAAD/2wCEAAkGBxQTEhQUEhQWFRUUFxsaGRgXFhwdHxwYGhshGRgfHx8cHSgsIiAnHhcdLTEtLiksLi4wHx8zODMtNywtLysBCgoKDg0OGxAQGy8mICQsNCwsNy00LCw0LDQsLCwsLDcuLDQsLCwsLDQsLCwsLCwsLywsLywsLCwsLCwsLCwsLP/AABEIAEwAUQMBEQACEQEDEQH/xAAbAAACAwEBAQAAAAAAAAAAAAAFBgADBAcCAf/EADgQAAEDAgQDBgMGBgMAAAAAAAECAxEABAUSITEGQVETImFxgaFCkbEUMmJy0fAjUmOCssIVFlP/xAAbAQACAwEBAQAAAAAAAAAAAAAABAIDBQEGB//EADMRAAIBAwIDBQUIAwAAAAAAAAABAgMEERIhBTFhExRBUYEiMnGhsUJSkcHR4fDxBhYj/9oADAMBAAIRAxEAPwDuNAEoAw3uLNtnKSVL5NoGZR9Bt5mBVNSvCns3v5eJOMJSFxXHiDci1SlCXlHupedCZI3AKUqGaeWaah21R8qb9Wl+Z3TFc5Bv7Vd87do+T5n3bo7Wt9z5r9Q0w+98jn3FGE315eFVy4i0tUJAaS4326Cr4lLghIPQk6CIo7zFPE04/Hl+PIOzf2Xkd+CcOuLe3LVw8h/Ks9m4iRLRggEGYglQABIgJ1plFYwUASgCUASgCUAL1ziC7hZaYVkbTot0bn8KP1+XWsuteSqVHSovlzfl0XUYjTUVql6Iy8UXiMPw+5daAQpLZyqOpLiu6gknUnMQfSrqCjB4j+7ITbe7Fzhfg+2Nml++YC3V5XEkkhbaRHZJSoEEEwCYOpUasqXCjkjGGTojL5ygqGUxqJmOutRVd4yzugQePsbvW0MOMJd7N1RkNJEhHwzKT3iNddOVM21Pto65+izjbr4i9xUdNpR9XjIUw1Fww2y4JCnEZltKEJKgJUIH3VxqCImDI6oXKlZzzSeY+X6fzf6s0ZdrBa1hjThmIIfQFo8iDulXMHxp2jWhWgpwezITg4vDNdWkSUASgBa4vxIgJYQYU4JWRuG9iPNR08prI4veu3o4j7zGbanqeXyRZhaAhtKQOVZlq1SpJePN/Etqe1LJmx/CmrgNm4JLTCu1LfwqUkSkq6gbxzplXTjnBXoyCeP8Mvri2Qq2T3g4D2WaDkg6qM7+A2nnrWvY2y3lWxnGye6Xx6id1KWEoZ5742ZqwG3uWrRTNzPaKZcUlObMU7jJMmYBSRrzI5UpxFKnUejk1t4b+O3kWWurQtfPP9DdYvBSEkbQI8uVaiaayiJgxx0S0OfaD6Gfak7+SjTT6ltLdgBV39lue0Gja4Dg/Cdlf2n2msCzu+7Xbpv3ZfLI3OHaU+qHavWGeSgCUAc5vLntbl5f4ygflb7v1BPrXh+M1nUuGvLY1KEdMEHbd7QVCNxmKOOO5MRc/hK6aT+WRm9pqdGsnVin5r6nHHYZLd0ECvcGaDb14G4AHwNmf71CP8DWFxasozjHxw/n/QxRjlMwpKmpCNU8hMEeGvLpVFrxmNOOiouXLBOdByeUUgqUvO5oQISkGYncnxPsKVvOJd4ksLCRZTpaEDMWOYnpEfv51jV6mqpnyGILCGXhK6LlsiTJRKCfymB7RXvLGt2tCM+hm1o6ZtBmmyolAHKcOXpruST6kk188vN6sn1NiPIO2zsCkdbjsSxk19pIg6g6elQ7ZoNJ8adcSISpMcswM/WvQUf8mqQpqMoZa8c4FZWkW8pljJyg6yVGVE8z+9qxbi/qV5ucubL40lFYR5fcJBymDyJE6+VUxrb7k9IKfxjKcq0Eq/pkK9pkeopqMXJaovbrt+xzSY7q8PxIWkHmcnPyUTXI088pJ/j+h0ZuAVS294O/6ivacFb7t6mdde+NFa4sSgDlTqOzedbPwOLA8icyfYivDcSpaLiS6mtTlmKYQtnayJxLDc2ul2iRcFVHAFb9wECVGB9T0HU1KMHJ4QGRQW596W0fyg94/mPLyGvjVq0w5bv5enn6nDyvK2k5RAGsAan9a6tU3uwKcPwR65SHVKQhJkoSZOnImOdblGzpqHv4YvOth4wMHDivsoLT0S4skOD7pJ0APMHTnoetbfDbqhDFunv9RatGU/bQ0VtipKAEPjvDih1Nwkd1yEr8FD7p9Rp6CsDjVrlKqvUdtZ/ZAtu/Xl5wHAgzcUvKBI0JfqpwA+KUkkKIEjY9J3rqTSwB5W/XVADDc3QAJJ2q+FPLwcPlhiz1vlCkfw1HQLWgFM+ObujzgDqKbhTVZ6YyWr1x+PIhKK8Q8LpDyCRqDII6dQfGsysqtKriWzROKWA3w3eFbZQsyto5STuUkShXqNPMGvoPCrzvVupvmtmZlxT0T25BetIoKby1S6hTaxKVCCKjKKknF8mdTaeUcwxzCXLRcKlTaj3F9fA9FfWvJX3D5UJZW8TSpVVNdTM3c1lOBcaE3NVumdyejdVzswyVLuamqZzJmTLqwgJKhurWIHLXWJPrvV6xTjrl4BzGRHaAQkMIHQNlR9VFY+lUVb9zjoSaXTC/J/U4qaTyXggDQAeQjWs3dlh5scRU0+VITnBbJWJ1yoUII6kZ1aV6Dgt73XKaym16cxe4pqaW42f8sz/6J+de07WHmZuiXkbasIlVzbocSUOJCkq3ChINclFSWGdTaeUJ2J8Cbm2cjohckeQVuPWayLjhEJ703gahcte8L9zw9dt7sqUOqCFA+gM+1ZdThVePhn4F6rwfiUt4TdKMC3dnxTl91QKrjw24b90k60PMLWPBVwvV0paHScyvbQfM07R4NN71HgplcxXIJXPDK7fS3Qp0LCc0qSFBSZ17xAykHltr1qV/wmUoKNBfEKVws5mWnh+4CM2ZBXE9mPpmJ39Ipb/XP+fve18iXfFq5bAV28CZzHKRuFaEHoRuDWBO0qU5aZR3G1JPkW4etSUrcjvuDI2nnB29STr0AFdpqc6saNLxe/8AOhGeMZYU/wCkp/nr3Xcl5md2/QcKeFyUASgCUASgCUASgCUAB+IsJbeQFKkKb1SpMTttqDpSl5a07inpmW0qkoPYq4fwlCYcJUtWsZo7vLQADXx3qix4dQtvagt35kq1aU9mHa0ig//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Lucida Grande" pitchFamily="84" charset="0"/>
              <a:ea typeface="ヒラギノ角ゴ Pro W3" pitchFamily="84" charset="-128"/>
              <a:cs typeface="ヒラギノ角ゴ Pro W3"/>
            </a:endParaRPr>
          </a:p>
        </p:txBody>
      </p:sp>
    </p:spTree>
    <p:extLst>
      <p:ext uri="{BB962C8B-B14F-4D97-AF65-F5344CB8AC3E}">
        <p14:creationId xmlns:p14="http://schemas.microsoft.com/office/powerpoint/2010/main" val="182777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9310" y="139279"/>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539750" algn="ctr" fontAlgn="base">
              <a:spcBef>
                <a:spcPct val="0"/>
              </a:spcBef>
              <a:spcAft>
                <a:spcPct val="0"/>
              </a:spcAft>
              <a:defRPr/>
            </a:pPr>
            <a:r>
              <a:rPr lang="en-US" sz="4000" b="1" dirty="0" smtClean="0">
                <a:solidFill>
                  <a:srgbClr val="006699"/>
                </a:solidFill>
                <a:latin typeface="Calibri"/>
                <a:cs typeface="Calibri"/>
              </a:rPr>
              <a:t>Astronomy updates</a:t>
            </a:r>
            <a:endParaRPr lang="en-GB" altLang="en-US" sz="4000" b="1" dirty="0">
              <a:solidFill>
                <a:srgbClr val="006699"/>
              </a:solidFill>
              <a:latin typeface="Calibri"/>
              <a:cs typeface="Calibri"/>
            </a:endParaRPr>
          </a:p>
        </p:txBody>
      </p:sp>
      <p:sp>
        <p:nvSpPr>
          <p:cNvPr id="4" name="Content Placeholder 4"/>
          <p:cNvSpPr txBox="1">
            <a:spLocks/>
          </p:cNvSpPr>
          <p:nvPr/>
        </p:nvSpPr>
        <p:spPr bwMode="auto">
          <a:xfrm>
            <a:off x="457200" y="1196752"/>
            <a:ext cx="8435280" cy="51119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0"/>
            <a:r>
              <a:rPr lang="en-GB" sz="2200" dirty="0" smtClean="0">
                <a:latin typeface="Calibri"/>
                <a:cs typeface="Calibri"/>
              </a:rPr>
              <a:t>UKIRT  and JCMT have been transferred</a:t>
            </a:r>
            <a:br>
              <a:rPr lang="en-GB" sz="2200" dirty="0" smtClean="0">
                <a:latin typeface="Calibri"/>
                <a:cs typeface="Calibri"/>
              </a:rPr>
            </a:br>
            <a:r>
              <a:rPr lang="en-GB" sz="2200" dirty="0" smtClean="0">
                <a:latin typeface="Calibri"/>
                <a:cs typeface="Calibri"/>
              </a:rPr>
              <a:t>to University </a:t>
            </a:r>
            <a:r>
              <a:rPr lang="en-GB" sz="2200" dirty="0">
                <a:latin typeface="Calibri"/>
                <a:cs typeface="Calibri"/>
              </a:rPr>
              <a:t>of </a:t>
            </a:r>
            <a:r>
              <a:rPr lang="en-GB" sz="2200" dirty="0" smtClean="0">
                <a:latin typeface="Calibri"/>
                <a:cs typeface="Calibri"/>
              </a:rPr>
              <a:t>Hawaii</a:t>
            </a:r>
            <a:endParaRPr lang="en-GB" sz="2200" dirty="0">
              <a:latin typeface="Calibri"/>
              <a:cs typeface="Calibri"/>
            </a:endParaRPr>
          </a:p>
          <a:p>
            <a:pPr lvl="0"/>
            <a:r>
              <a:rPr lang="en-GB" sz="2200" dirty="0">
                <a:latin typeface="Calibri"/>
                <a:cs typeface="Calibri"/>
              </a:rPr>
              <a:t>STFC </a:t>
            </a:r>
            <a:r>
              <a:rPr lang="en-GB" sz="2200" dirty="0" smtClean="0">
                <a:latin typeface="Calibri"/>
                <a:cs typeface="Calibri"/>
              </a:rPr>
              <a:t>has </a:t>
            </a:r>
            <a:r>
              <a:rPr lang="en-GB" sz="2200" dirty="0">
                <a:latin typeface="Calibri"/>
                <a:cs typeface="Calibri"/>
              </a:rPr>
              <a:t>made an award to allow </a:t>
            </a:r>
            <a:r>
              <a:rPr lang="en-GB" sz="2200" dirty="0" smtClean="0">
                <a:latin typeface="Calibri"/>
                <a:cs typeface="Calibri"/>
              </a:rPr>
              <a:t/>
            </a:r>
            <a:br>
              <a:rPr lang="en-GB" sz="2200" dirty="0" smtClean="0">
                <a:latin typeface="Calibri"/>
                <a:cs typeface="Calibri"/>
              </a:rPr>
            </a:br>
            <a:r>
              <a:rPr lang="en-GB" sz="2200" dirty="0" smtClean="0">
                <a:latin typeface="Calibri"/>
                <a:cs typeface="Calibri"/>
              </a:rPr>
              <a:t>UK </a:t>
            </a:r>
            <a:r>
              <a:rPr lang="en-GB" sz="2200" dirty="0">
                <a:latin typeface="Calibri"/>
                <a:cs typeface="Calibri"/>
              </a:rPr>
              <a:t>consortium continued access to </a:t>
            </a:r>
            <a:r>
              <a:rPr lang="en-GB" sz="2200" dirty="0" smtClean="0">
                <a:latin typeface="Calibri"/>
                <a:cs typeface="Calibri"/>
              </a:rPr>
              <a:t/>
            </a:r>
            <a:br>
              <a:rPr lang="en-GB" sz="2200" dirty="0" smtClean="0">
                <a:latin typeface="Calibri"/>
                <a:cs typeface="Calibri"/>
              </a:rPr>
            </a:br>
            <a:r>
              <a:rPr lang="en-GB" sz="2200" dirty="0" smtClean="0">
                <a:latin typeface="Calibri"/>
                <a:cs typeface="Calibri"/>
              </a:rPr>
              <a:t>JCMT for </a:t>
            </a:r>
            <a:r>
              <a:rPr lang="en-GB" sz="2200" dirty="0">
                <a:latin typeface="Calibri"/>
                <a:cs typeface="Calibri"/>
              </a:rPr>
              <a:t>3 years</a:t>
            </a:r>
          </a:p>
          <a:p>
            <a:pPr lvl="0"/>
            <a:r>
              <a:rPr lang="en-GB" sz="2200" dirty="0">
                <a:latin typeface="Calibri"/>
                <a:cs typeface="Calibri"/>
              </a:rPr>
              <a:t>ING telescopes to be </a:t>
            </a:r>
            <a:r>
              <a:rPr lang="en-GB" sz="2200" dirty="0" smtClean="0">
                <a:latin typeface="Calibri"/>
                <a:cs typeface="Calibri"/>
              </a:rPr>
              <a:t>transferred to </a:t>
            </a:r>
            <a:r>
              <a:rPr lang="en-GB" sz="2200" dirty="0">
                <a:latin typeface="Calibri"/>
                <a:cs typeface="Calibri"/>
              </a:rPr>
              <a:t>Spain (IAC) but STFC will continue to operate the </a:t>
            </a:r>
            <a:r>
              <a:rPr lang="en-GB" sz="2200" dirty="0" smtClean="0">
                <a:latin typeface="Calibri"/>
                <a:cs typeface="Calibri"/>
              </a:rPr>
              <a:t>facilities, focussing upon WEAVE</a:t>
            </a:r>
            <a:endParaRPr lang="en-GB" sz="2200" dirty="0">
              <a:latin typeface="Calibri"/>
              <a:cs typeface="Calibri"/>
            </a:endParaRPr>
          </a:p>
          <a:p>
            <a:r>
              <a:rPr lang="en-GB" sz="2200" dirty="0" smtClean="0">
                <a:latin typeface="Calibri"/>
                <a:cs typeface="Calibri"/>
              </a:rPr>
              <a:t>ESO </a:t>
            </a:r>
            <a:r>
              <a:rPr lang="en-GB" sz="2200" dirty="0">
                <a:latin typeface="Calibri"/>
                <a:cs typeface="Calibri"/>
              </a:rPr>
              <a:t>Council </a:t>
            </a:r>
            <a:r>
              <a:rPr lang="en-GB" sz="2200" dirty="0" smtClean="0">
                <a:latin typeface="Calibri"/>
                <a:cs typeface="Calibri"/>
              </a:rPr>
              <a:t>has </a:t>
            </a:r>
            <a:r>
              <a:rPr lang="en-GB" sz="2200" dirty="0">
                <a:latin typeface="Calibri"/>
                <a:cs typeface="Calibri"/>
              </a:rPr>
              <a:t>given go ahead for construction of </a:t>
            </a:r>
            <a:r>
              <a:rPr lang="en-GB" sz="2200" dirty="0" smtClean="0">
                <a:latin typeface="Calibri"/>
                <a:cs typeface="Calibri"/>
              </a:rPr>
              <a:t>E-ELT </a:t>
            </a:r>
            <a:r>
              <a:rPr lang="en-GB" sz="2200" dirty="0">
                <a:latin typeface="Calibri"/>
                <a:cs typeface="Calibri"/>
              </a:rPr>
              <a:t>in two </a:t>
            </a:r>
            <a:r>
              <a:rPr lang="en-GB" sz="2200" dirty="0" smtClean="0">
                <a:latin typeface="Calibri"/>
                <a:cs typeface="Calibri"/>
              </a:rPr>
              <a:t>phases and major construction contracts will be let in 2015</a:t>
            </a:r>
          </a:p>
          <a:p>
            <a:pPr marL="0" lvl="1" indent="0">
              <a:buNone/>
            </a:pPr>
            <a:r>
              <a:rPr lang="en-GB" sz="2200" dirty="0" smtClean="0">
                <a:latin typeface="Calibri"/>
                <a:cs typeface="Calibri"/>
              </a:rPr>
              <a:t>  - </a:t>
            </a:r>
            <a:r>
              <a:rPr lang="en-GB" sz="1800" dirty="0" smtClean="0">
                <a:latin typeface="Calibri"/>
                <a:cs typeface="Calibri"/>
              </a:rPr>
              <a:t>Ratification </a:t>
            </a:r>
            <a:r>
              <a:rPr lang="en-GB" sz="1800" dirty="0">
                <a:latin typeface="Calibri"/>
                <a:cs typeface="Calibri"/>
              </a:rPr>
              <a:t>of Brazil’s accession to ESO is still not complete.</a:t>
            </a:r>
          </a:p>
          <a:p>
            <a:r>
              <a:rPr lang="en-GB" sz="2200" dirty="0" smtClean="0">
                <a:latin typeface="Calibri"/>
                <a:cs typeface="Calibri"/>
              </a:rPr>
              <a:t>STFC about to approve next phase of E-ELT instrumentation awards</a:t>
            </a:r>
            <a:endParaRPr lang="en-GB" sz="2200" dirty="0">
              <a:latin typeface="Calibri"/>
              <a:cs typeface="Calibri"/>
            </a:endParaRPr>
          </a:p>
          <a:p>
            <a:pPr lvl="0"/>
            <a:endParaRPr lang="en-GB" sz="2200" dirty="0">
              <a:latin typeface="Calibri"/>
              <a:cs typeface="Calibri"/>
            </a:endParaRPr>
          </a:p>
        </p:txBody>
      </p:sp>
      <p:pic>
        <p:nvPicPr>
          <p:cNvPr id="5" name="Picture 4"/>
          <p:cNvPicPr>
            <a:picLocks noChangeAspect="1"/>
          </p:cNvPicPr>
          <p:nvPr/>
        </p:nvPicPr>
        <p:blipFill>
          <a:blip r:embed="rId3" cstate="print"/>
          <a:stretch>
            <a:fillRect/>
          </a:stretch>
        </p:blipFill>
        <p:spPr>
          <a:xfrm>
            <a:off x="5764445" y="980728"/>
            <a:ext cx="2823939" cy="1894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1798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4262062" y="2075329"/>
            <a:ext cx="4752528" cy="4493538"/>
          </a:xfrm>
          <a:prstGeom prst="rect">
            <a:avLst/>
          </a:prstGeom>
          <a:solidFill>
            <a:schemeClr val="tx1">
              <a:alpha val="70000"/>
            </a:schemeClr>
          </a:solidFill>
        </p:spPr>
        <p:txBody>
          <a:bodyPr wrap="square" rtlCol="0">
            <a:spAutoFit/>
          </a:bodyPr>
          <a:lstStyle/>
          <a:p>
            <a:pPr marL="342900" indent="-342900">
              <a:buFont typeface="Arial" panose="020B0604020202020204" pitchFamily="34" charset="0"/>
              <a:buChar char="•"/>
            </a:pPr>
            <a:r>
              <a:rPr lang="en-GB" sz="2200" dirty="0">
                <a:solidFill>
                  <a:srgbClr val="FFFFFF"/>
                </a:solidFill>
                <a:latin typeface="Calibri" panose="020F0502020204030204" pitchFamily="34" charset="0"/>
                <a:cs typeface="Calibri" panose="020F0502020204030204" pitchFamily="34" charset="0"/>
              </a:rPr>
              <a:t>£114M investment by the UK in SKA for HPC (Hartree)</a:t>
            </a:r>
          </a:p>
          <a:p>
            <a:pPr marL="342900" indent="-342900">
              <a:buFont typeface="Arial" panose="020B0604020202020204" pitchFamily="34" charset="0"/>
              <a:buChar char="•"/>
            </a:pPr>
            <a:r>
              <a:rPr lang="en-GB" sz="2200" dirty="0">
                <a:solidFill>
                  <a:srgbClr val="FFFFFF"/>
                </a:solidFill>
                <a:latin typeface="Calibri" panose="020F0502020204030204" pitchFamily="34" charset="0"/>
                <a:cs typeface="Calibri" panose="020F0502020204030204" pitchFamily="34" charset="0"/>
              </a:rPr>
              <a:t>UK leads on work packages (Manchester and Cambridge)</a:t>
            </a:r>
          </a:p>
          <a:p>
            <a:pPr marL="342900" indent="-342900">
              <a:buFont typeface="Arial" panose="020B0604020202020204" pitchFamily="34" charset="0"/>
              <a:buChar char="•"/>
            </a:pPr>
            <a:r>
              <a:rPr lang="en-GB" sz="2200" dirty="0" err="1">
                <a:solidFill>
                  <a:srgbClr val="FFFFFF"/>
                </a:solidFill>
                <a:latin typeface="Calibri" panose="020F0502020204030204" pitchFamily="34" charset="0"/>
                <a:cs typeface="Calibri" panose="020F0502020204030204" pitchFamily="34" charset="0"/>
              </a:rPr>
              <a:t>Rebaselining</a:t>
            </a:r>
            <a:r>
              <a:rPr lang="en-GB" sz="2200" dirty="0">
                <a:solidFill>
                  <a:srgbClr val="FFFFFF"/>
                </a:solidFill>
                <a:latin typeface="Calibri" panose="020F0502020204030204" pitchFamily="34" charset="0"/>
                <a:cs typeface="Calibri" panose="020F0502020204030204" pitchFamily="34" charset="0"/>
              </a:rPr>
              <a:t> and outcome on (UK) HQ expected in March </a:t>
            </a:r>
          </a:p>
          <a:p>
            <a:pPr marL="342900" indent="-342900">
              <a:buFont typeface="Arial" panose="020B0604020202020204" pitchFamily="34" charset="0"/>
              <a:buChar char="•"/>
            </a:pPr>
            <a:r>
              <a:rPr lang="en-GB" sz="2200" dirty="0">
                <a:solidFill>
                  <a:srgbClr val="FFFFFF"/>
                </a:solidFill>
                <a:latin typeface="Calibri" panose="020F0502020204030204" pitchFamily="34" charset="0"/>
                <a:cs typeface="Calibri" panose="020F0502020204030204" pitchFamily="34" charset="0"/>
              </a:rPr>
              <a:t>Formal negotiations planned to begin </a:t>
            </a:r>
            <a:r>
              <a:rPr lang="en-GB" sz="2200" dirty="0" smtClean="0">
                <a:solidFill>
                  <a:srgbClr val="FFFFFF"/>
                </a:solidFill>
                <a:latin typeface="Calibri" panose="020F0502020204030204" pitchFamily="34" charset="0"/>
                <a:cs typeface="Calibri" panose="020F0502020204030204" pitchFamily="34" charset="0"/>
              </a:rPr>
              <a:t>April</a:t>
            </a:r>
          </a:p>
          <a:p>
            <a:pPr marL="342900" indent="-342900">
              <a:buFont typeface="Arial" panose="020B0604020202020204" pitchFamily="34" charset="0"/>
              <a:buChar char="•"/>
            </a:pPr>
            <a:r>
              <a:rPr lang="en-GB" sz="2200" dirty="0" smtClean="0">
                <a:solidFill>
                  <a:srgbClr val="FFFFFF"/>
                </a:solidFill>
                <a:latin typeface="Calibri" panose="020F0502020204030204" pitchFamily="34" charset="0"/>
                <a:cs typeface="Calibri" panose="020F0502020204030204" pitchFamily="34" charset="0"/>
              </a:rPr>
              <a:t>BIS </a:t>
            </a:r>
            <a:r>
              <a:rPr lang="en-GB" sz="2200" dirty="0">
                <a:solidFill>
                  <a:srgbClr val="FFFFFF"/>
                </a:solidFill>
                <a:latin typeface="Calibri" panose="020F0502020204030204" pitchFamily="34" charset="0"/>
                <a:cs typeface="Calibri" panose="020F0502020204030204" pitchFamily="34" charset="0"/>
              </a:rPr>
              <a:t>Gateway Review completed Nov </a:t>
            </a:r>
            <a:r>
              <a:rPr lang="en-GB" sz="2200" dirty="0" smtClean="0">
                <a:solidFill>
                  <a:srgbClr val="FFFFFF"/>
                </a:solidFill>
                <a:latin typeface="Calibri" panose="020F0502020204030204" pitchFamily="34" charset="0"/>
                <a:cs typeface="Calibri" panose="020F0502020204030204" pitchFamily="34" charset="0"/>
              </a:rPr>
              <a:t>2014</a:t>
            </a:r>
          </a:p>
          <a:p>
            <a:pPr marL="342900" indent="-342900">
              <a:buFont typeface="Arial" panose="020B0604020202020204" pitchFamily="34" charset="0"/>
              <a:buChar char="•"/>
            </a:pPr>
            <a:r>
              <a:rPr lang="en-GB" sz="2200" dirty="0" smtClean="0">
                <a:solidFill>
                  <a:srgbClr val="FFFFFF"/>
                </a:solidFill>
                <a:latin typeface="Calibri" panose="020F0502020204030204" pitchFamily="34" charset="0"/>
                <a:cs typeface="Calibri" panose="020F0502020204030204" pitchFamily="34" charset="0"/>
              </a:rPr>
              <a:t>Business </a:t>
            </a:r>
            <a:r>
              <a:rPr lang="en-GB" sz="2200" dirty="0">
                <a:solidFill>
                  <a:srgbClr val="FFFFFF"/>
                </a:solidFill>
                <a:latin typeface="Calibri" panose="020F0502020204030204" pitchFamily="34" charset="0"/>
                <a:cs typeface="Calibri" panose="020F0502020204030204" pitchFamily="34" charset="0"/>
              </a:rPr>
              <a:t>case submitted awaiting approval from </a:t>
            </a:r>
            <a:r>
              <a:rPr lang="en-GB" sz="2200" dirty="0" smtClean="0">
                <a:solidFill>
                  <a:srgbClr val="FFFFFF"/>
                </a:solidFill>
                <a:latin typeface="Calibri" panose="020F0502020204030204" pitchFamily="34" charset="0"/>
                <a:cs typeface="Calibri" panose="020F0502020204030204" pitchFamily="34" charset="0"/>
              </a:rPr>
              <a:t>BIS</a:t>
            </a:r>
          </a:p>
          <a:p>
            <a:pPr marL="342900" indent="-342900">
              <a:buFont typeface="Arial" panose="020B0604020202020204" pitchFamily="34" charset="0"/>
              <a:buChar char="•"/>
            </a:pPr>
            <a:r>
              <a:rPr lang="en-GB" sz="2200" dirty="0" smtClean="0">
                <a:solidFill>
                  <a:srgbClr val="FFFFFF"/>
                </a:solidFill>
                <a:latin typeface="Calibri" panose="020F0502020204030204" pitchFamily="34" charset="0"/>
                <a:cs typeface="Calibri" panose="020F0502020204030204" pitchFamily="34" charset="0"/>
              </a:rPr>
              <a:t>Construction </a:t>
            </a:r>
            <a:r>
              <a:rPr lang="en-GB" sz="2200" dirty="0">
                <a:solidFill>
                  <a:srgbClr val="FFFFFF"/>
                </a:solidFill>
                <a:latin typeface="Calibri" panose="020F0502020204030204" pitchFamily="34" charset="0"/>
                <a:cs typeface="Calibri" panose="020F0502020204030204" pitchFamily="34" charset="0"/>
              </a:rPr>
              <a:t>set to begin in </a:t>
            </a:r>
            <a:r>
              <a:rPr lang="en-GB" sz="2200" dirty="0" smtClean="0">
                <a:solidFill>
                  <a:srgbClr val="FFFFFF"/>
                </a:solidFill>
                <a:latin typeface="Calibri" panose="020F0502020204030204" pitchFamily="34" charset="0"/>
                <a:cs typeface="Calibri" panose="020F0502020204030204" pitchFamily="34" charset="0"/>
              </a:rPr>
              <a:t>2018</a:t>
            </a:r>
            <a:endParaRPr lang="en-GB" sz="2200" dirty="0">
              <a:solidFill>
                <a:srgbClr val="FFFFFF"/>
              </a:solidFill>
              <a:latin typeface="Calibri" panose="020F0502020204030204" pitchFamily="34" charset="0"/>
              <a:cs typeface="Calibri" panose="020F0502020204030204" pitchFamily="34" charset="0"/>
            </a:endParaRPr>
          </a:p>
        </p:txBody>
      </p:sp>
      <p:sp>
        <p:nvSpPr>
          <p:cNvPr id="5" name="Title 2"/>
          <p:cNvSpPr txBox="1">
            <a:spLocks/>
          </p:cNvSpPr>
          <p:nvPr/>
        </p:nvSpPr>
        <p:spPr bwMode="auto">
          <a:xfrm>
            <a:off x="0" y="44625"/>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indent="-539750" algn="ctr" eaLnBrk="0" fontAlgn="base" hangingPunct="0">
              <a:spcBef>
                <a:spcPct val="0"/>
              </a:spcBef>
              <a:spcAft>
                <a:spcPct val="0"/>
              </a:spcAft>
              <a:defRPr/>
            </a:pPr>
            <a:r>
              <a:rPr lang="en-GB" sz="4000" b="1" dirty="0" smtClean="0">
                <a:solidFill>
                  <a:srgbClr val="FFFFFF"/>
                </a:solidFill>
                <a:latin typeface="Calibri"/>
                <a:cs typeface="Calibri"/>
              </a:rPr>
              <a:t>SKA</a:t>
            </a:r>
            <a:endParaRPr lang="en-GB" sz="4000" b="1" dirty="0">
              <a:solidFill>
                <a:srgbClr val="FFFFFF"/>
              </a:solidFill>
              <a:latin typeface="Calibri"/>
              <a:cs typeface="Calibri"/>
            </a:endParaRPr>
          </a:p>
        </p:txBody>
      </p:sp>
      <p:sp>
        <p:nvSpPr>
          <p:cNvPr id="6" name="TextBox 5"/>
          <p:cNvSpPr txBox="1"/>
          <p:nvPr/>
        </p:nvSpPr>
        <p:spPr>
          <a:xfrm>
            <a:off x="7430414" y="6568867"/>
            <a:ext cx="1584176" cy="246221"/>
          </a:xfrm>
          <a:prstGeom prst="rect">
            <a:avLst/>
          </a:prstGeom>
          <a:noFill/>
        </p:spPr>
        <p:txBody>
          <a:bodyPr wrap="square" rtlCol="0">
            <a:spAutoFit/>
          </a:bodyPr>
          <a:lstStyle/>
          <a:p>
            <a:r>
              <a:rPr lang="en-GB" sz="1000" i="1" dirty="0" smtClean="0">
                <a:solidFill>
                  <a:srgbClr val="FFFFFF"/>
                </a:solidFill>
                <a:latin typeface="Calibri" panose="020F0502020204030204" pitchFamily="34" charset="0"/>
                <a:cs typeface="Calibri" panose="020F0502020204030204" pitchFamily="34" charset="0"/>
              </a:rPr>
              <a:t>Credit: SKA Organisation</a:t>
            </a:r>
            <a:endParaRPr lang="en-GB" sz="1000" i="1"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0752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p:cNvSpPr txBox="1">
            <a:spLocks/>
          </p:cNvSpPr>
          <p:nvPr/>
        </p:nvSpPr>
        <p:spPr bwMode="auto">
          <a:xfrm>
            <a:off x="0" y="44624"/>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indent="-539750" algn="ctr" eaLnBrk="0" fontAlgn="base" hangingPunct="0">
              <a:spcBef>
                <a:spcPct val="0"/>
              </a:spcBef>
              <a:spcAft>
                <a:spcPct val="0"/>
              </a:spcAft>
              <a:defRPr/>
            </a:pPr>
            <a:r>
              <a:rPr lang="en-GB" sz="4000" b="1" dirty="0" smtClean="0">
                <a:solidFill>
                  <a:srgbClr val="006699"/>
                </a:solidFill>
                <a:latin typeface="Calibri"/>
                <a:ea typeface="ヒラギノ角ゴ Pro W3"/>
                <a:cs typeface="Calibri"/>
              </a:rPr>
              <a:t>Refreshing our Science Programme</a:t>
            </a:r>
            <a:endParaRPr lang="en-GB" sz="4000" b="1" dirty="0">
              <a:solidFill>
                <a:srgbClr val="006699"/>
              </a:solidFill>
              <a:latin typeface="Calibri"/>
              <a:ea typeface="ヒラギノ角ゴ Pro W3"/>
              <a:cs typeface="Calibri"/>
            </a:endParaRPr>
          </a:p>
        </p:txBody>
      </p:sp>
      <p:sp>
        <p:nvSpPr>
          <p:cNvPr id="3" name="Subtitle 2"/>
          <p:cNvSpPr>
            <a:spLocks noGrp="1"/>
          </p:cNvSpPr>
          <p:nvPr>
            <p:ph type="subTitle" idx="1"/>
          </p:nvPr>
        </p:nvSpPr>
        <p:spPr>
          <a:xfrm>
            <a:off x="179512" y="1124744"/>
            <a:ext cx="8784976" cy="5472608"/>
          </a:xfrm>
        </p:spPr>
        <p:txBody>
          <a:bodyPr/>
          <a:lstStyle/>
          <a:p>
            <a:pPr marL="342900" lvl="0" indent="-342900" algn="l">
              <a:buFont typeface="Arial" panose="020B0604020202020204" pitchFamily="34" charset="0"/>
              <a:buChar char="•"/>
            </a:pPr>
            <a:r>
              <a:rPr lang="en-GB" sz="2200" b="1" dirty="0" smtClean="0"/>
              <a:t>MOONS</a:t>
            </a:r>
            <a:r>
              <a:rPr lang="en-GB" sz="2200" dirty="0" smtClean="0"/>
              <a:t>, an </a:t>
            </a:r>
            <a:r>
              <a:rPr lang="en-GB" sz="2200" dirty="0"/>
              <a:t>instrument for use on the ESO </a:t>
            </a:r>
            <a:r>
              <a:rPr lang="en-GB" sz="2200" dirty="0" smtClean="0"/>
              <a:t>VLT</a:t>
            </a:r>
            <a:endParaRPr lang="en-GB" sz="2200" b="1" dirty="0" smtClean="0"/>
          </a:p>
          <a:p>
            <a:pPr marL="800100" lvl="1" indent="-342900" algn="l">
              <a:buFont typeface="Arial" panose="020B0604020202020204" pitchFamily="34" charset="0"/>
              <a:buChar char="–"/>
            </a:pPr>
            <a:r>
              <a:rPr lang="en-GB" sz="2000" dirty="0" smtClean="0">
                <a:solidFill>
                  <a:srgbClr val="006699"/>
                </a:solidFill>
              </a:rPr>
              <a:t>£</a:t>
            </a:r>
            <a:r>
              <a:rPr lang="en-GB" sz="2000" dirty="0">
                <a:solidFill>
                  <a:srgbClr val="006699"/>
                </a:solidFill>
              </a:rPr>
              <a:t>5.897M </a:t>
            </a:r>
            <a:r>
              <a:rPr lang="en-GB" sz="2000" dirty="0" smtClean="0">
                <a:solidFill>
                  <a:srgbClr val="006699"/>
                </a:solidFill>
              </a:rPr>
              <a:t>including contingency; awards </a:t>
            </a:r>
            <a:r>
              <a:rPr lang="en-GB" sz="2000" dirty="0">
                <a:solidFill>
                  <a:srgbClr val="006699"/>
                </a:solidFill>
              </a:rPr>
              <a:t>to UKATC and </a:t>
            </a:r>
            <a:r>
              <a:rPr lang="en-GB" sz="2000" dirty="0" smtClean="0">
                <a:solidFill>
                  <a:srgbClr val="006699"/>
                </a:solidFill>
              </a:rPr>
              <a:t>Cambridge</a:t>
            </a:r>
          </a:p>
          <a:p>
            <a:pPr marL="800100" lvl="1" indent="-342900" algn="l">
              <a:buFont typeface="Arial" panose="020B0604020202020204" pitchFamily="34" charset="0"/>
              <a:buChar char="–"/>
            </a:pPr>
            <a:r>
              <a:rPr lang="en-GB" sz="2000" dirty="0" smtClean="0">
                <a:solidFill>
                  <a:srgbClr val="006699"/>
                </a:solidFill>
              </a:rPr>
              <a:t>A UK-led project with 6 other international partners</a:t>
            </a:r>
          </a:p>
          <a:p>
            <a:pPr marL="342000" indent="-342000" algn="l">
              <a:buFont typeface="Arial" panose="020B0604020202020204" pitchFamily="34" charset="0"/>
              <a:buChar char="•"/>
            </a:pPr>
            <a:r>
              <a:rPr lang="en-GB" sz="2200" b="1" dirty="0" smtClean="0"/>
              <a:t>DKIST</a:t>
            </a:r>
            <a:r>
              <a:rPr lang="en-GB" sz="2200" dirty="0" smtClean="0"/>
              <a:t>, detector </a:t>
            </a:r>
            <a:r>
              <a:rPr lang="en-GB" sz="2200" dirty="0"/>
              <a:t>development for the Daniel K. Inouye Solar Telescope in Hawaii.</a:t>
            </a:r>
            <a:endParaRPr lang="en-GB" sz="2200" dirty="0" smtClean="0"/>
          </a:p>
          <a:p>
            <a:pPr marL="799200" lvl="1" indent="-342000" algn="l">
              <a:buFont typeface="Arial" panose="020B0604020202020204" pitchFamily="34" charset="0"/>
              <a:buChar char="–"/>
            </a:pPr>
            <a:r>
              <a:rPr lang="en-GB" sz="2000" dirty="0" smtClean="0">
                <a:solidFill>
                  <a:srgbClr val="006699"/>
                </a:solidFill>
              </a:rPr>
              <a:t>£</a:t>
            </a:r>
            <a:r>
              <a:rPr lang="en-GB" sz="2000" dirty="0">
                <a:solidFill>
                  <a:srgbClr val="006699"/>
                </a:solidFill>
              </a:rPr>
              <a:t>2.684M including </a:t>
            </a:r>
            <a:r>
              <a:rPr lang="en-GB" sz="2000" dirty="0" smtClean="0">
                <a:solidFill>
                  <a:srgbClr val="006699"/>
                </a:solidFill>
              </a:rPr>
              <a:t>contingency; consortium </a:t>
            </a:r>
            <a:r>
              <a:rPr lang="en-GB" sz="2000" dirty="0">
                <a:solidFill>
                  <a:srgbClr val="006699"/>
                </a:solidFill>
              </a:rPr>
              <a:t>consists of UK academic institutions and </a:t>
            </a:r>
            <a:r>
              <a:rPr lang="en-GB" sz="2000" dirty="0" smtClean="0">
                <a:solidFill>
                  <a:srgbClr val="006699"/>
                </a:solidFill>
              </a:rPr>
              <a:t>industry</a:t>
            </a:r>
          </a:p>
          <a:p>
            <a:pPr marL="799200" lvl="1" indent="-342000" algn="l">
              <a:buFont typeface="Arial" panose="020B0604020202020204" pitchFamily="34" charset="0"/>
              <a:buChar char="–"/>
            </a:pPr>
            <a:r>
              <a:rPr lang="en-GB" sz="2000" dirty="0" smtClean="0">
                <a:solidFill>
                  <a:srgbClr val="006699"/>
                </a:solidFill>
              </a:rPr>
              <a:t>Awards </a:t>
            </a:r>
            <a:r>
              <a:rPr lang="en-GB" sz="2000" dirty="0">
                <a:solidFill>
                  <a:srgbClr val="006699"/>
                </a:solidFill>
              </a:rPr>
              <a:t>to Queens University Belfast, Armagh Observatory, University of Glasgow, Northumbria, Sheffield, St Andrews, Warwick </a:t>
            </a:r>
            <a:endParaRPr lang="en-GB" sz="2000" dirty="0" smtClean="0">
              <a:solidFill>
                <a:srgbClr val="006699"/>
              </a:solidFill>
            </a:endParaRPr>
          </a:p>
          <a:p>
            <a:pPr marL="799200" lvl="1" indent="-342000" algn="l">
              <a:buFont typeface="Arial" panose="020B0604020202020204" pitchFamily="34" charset="0"/>
              <a:buChar char="–"/>
            </a:pPr>
            <a:r>
              <a:rPr lang="en-GB" sz="2000" dirty="0">
                <a:solidFill>
                  <a:srgbClr val="006699"/>
                </a:solidFill>
              </a:rPr>
              <a:t>working with DoE in the US and in collaboration with industrial partner </a:t>
            </a:r>
            <a:r>
              <a:rPr lang="en-GB" sz="2000" dirty="0" err="1">
                <a:solidFill>
                  <a:srgbClr val="006699"/>
                </a:solidFill>
              </a:rPr>
              <a:t>Andor</a:t>
            </a:r>
            <a:endParaRPr lang="en-GB" sz="2000" dirty="0">
              <a:solidFill>
                <a:srgbClr val="006699"/>
              </a:solidFill>
            </a:endParaRPr>
          </a:p>
          <a:p>
            <a:pPr marL="342000" indent="-342000" algn="l">
              <a:buFont typeface="Arial" panose="020B0604020202020204" pitchFamily="34" charset="0"/>
              <a:buChar char="•"/>
            </a:pPr>
            <a:r>
              <a:rPr lang="en-GB" sz="2200" b="1" dirty="0" smtClean="0"/>
              <a:t>DESI, </a:t>
            </a:r>
            <a:r>
              <a:rPr lang="en-GB" sz="2200" dirty="0" smtClean="0"/>
              <a:t>development </a:t>
            </a:r>
            <a:r>
              <a:rPr lang="en-GB" sz="2200" dirty="0"/>
              <a:t>of optical fibre system and optical corrector </a:t>
            </a:r>
            <a:endParaRPr lang="en-GB" sz="2200" b="1" dirty="0" smtClean="0"/>
          </a:p>
          <a:p>
            <a:pPr marL="799200" lvl="1" indent="-342000" algn="l">
              <a:buFont typeface="Arial" panose="020B0604020202020204" pitchFamily="34" charset="0"/>
              <a:buChar char="–"/>
            </a:pPr>
            <a:r>
              <a:rPr lang="en-GB" sz="2000" dirty="0">
                <a:solidFill>
                  <a:srgbClr val="006699"/>
                </a:solidFill>
              </a:rPr>
              <a:t>£2.360M including contingency; UK </a:t>
            </a:r>
            <a:r>
              <a:rPr lang="en-GB" sz="2000" dirty="0" smtClean="0">
                <a:solidFill>
                  <a:srgbClr val="006699"/>
                </a:solidFill>
              </a:rPr>
              <a:t>buy-in </a:t>
            </a:r>
            <a:r>
              <a:rPr lang="en-GB" sz="2000" dirty="0">
                <a:solidFill>
                  <a:srgbClr val="006699"/>
                </a:solidFill>
              </a:rPr>
              <a:t>for 4 years to DESI </a:t>
            </a:r>
          </a:p>
          <a:p>
            <a:pPr marL="799200" lvl="1" indent="-342000" algn="l">
              <a:buFont typeface="Arial" panose="020B0604020202020204" pitchFamily="34" charset="0"/>
              <a:buChar char="–"/>
            </a:pPr>
            <a:r>
              <a:rPr lang="en-GB" sz="2000" dirty="0">
                <a:solidFill>
                  <a:srgbClr val="006699"/>
                </a:solidFill>
              </a:rPr>
              <a:t>Awards to Portsmouth, Durham and UCL</a:t>
            </a:r>
          </a:p>
          <a:p>
            <a:pPr marL="799200" lvl="1" indent="-342000" algn="l">
              <a:buFont typeface="Arial" panose="020B0604020202020204" pitchFamily="34" charset="0"/>
              <a:buChar char="–"/>
            </a:pPr>
            <a:r>
              <a:rPr lang="en-GB" sz="2000" dirty="0">
                <a:solidFill>
                  <a:srgbClr val="006699"/>
                </a:solidFill>
              </a:rPr>
              <a:t>working with NSF and DoE in the US</a:t>
            </a:r>
          </a:p>
        </p:txBody>
      </p:sp>
    </p:spTree>
    <p:extLst>
      <p:ext uri="{BB962C8B-B14F-4D97-AF65-F5344CB8AC3E}">
        <p14:creationId xmlns:p14="http://schemas.microsoft.com/office/powerpoint/2010/main" val="556891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96752"/>
            <a:ext cx="7772400" cy="4968552"/>
          </a:xfrm>
        </p:spPr>
        <p:txBody>
          <a:bodyPr/>
          <a:lstStyle/>
          <a:p>
            <a:r>
              <a:rPr lang="en-GB" sz="2000" dirty="0"/>
              <a:t>STFC works with </a:t>
            </a:r>
            <a:r>
              <a:rPr lang="en-GB" sz="2000" dirty="0" smtClean="0"/>
              <a:t>UKSA to </a:t>
            </a:r>
            <a:r>
              <a:rPr lang="en-GB" sz="2000" dirty="0"/>
              <a:t>ensure maximum scientific impact from the exploitation of space </a:t>
            </a:r>
            <a:r>
              <a:rPr lang="en-GB" sz="2000" dirty="0" smtClean="0"/>
              <a:t>missions via the AGP.</a:t>
            </a:r>
            <a:r>
              <a:rPr lang="en-GB" sz="2000" dirty="0"/>
              <a:t> STFC is providing strategic support for preparation of space missions such as Euclid, JUICE and </a:t>
            </a:r>
            <a:r>
              <a:rPr lang="en-GB" sz="2000" dirty="0" smtClean="0"/>
              <a:t>JWST.</a:t>
            </a:r>
            <a:endParaRPr lang="en-GB" sz="2000" dirty="0"/>
          </a:p>
          <a:p>
            <a:pPr lvl="0"/>
            <a:r>
              <a:rPr lang="en-GB" sz="2000" dirty="0" smtClean="0"/>
              <a:t>Cross-membership of committees </a:t>
            </a:r>
          </a:p>
          <a:p>
            <a:pPr lvl="0"/>
            <a:r>
              <a:rPr lang="en-GB" sz="2000" dirty="0" smtClean="0"/>
              <a:t>STFC has considered the case for ATHENA, reviewed proposals for ESA Cosmic Vision mission and is considering strategic science advice for the choice of M4.</a:t>
            </a:r>
          </a:p>
          <a:p>
            <a:r>
              <a:rPr lang="en-GB" sz="2000" dirty="0" smtClean="0"/>
              <a:t>UKSA intends to review its support for post launch support for existing UKSA missions (ESA, NASA, JAXA) and STFC will provide strategic advice. </a:t>
            </a:r>
          </a:p>
          <a:p>
            <a:r>
              <a:rPr lang="en-GB" sz="2000" dirty="0" smtClean="0"/>
              <a:t>UKSA is participating in the STFC review of </a:t>
            </a:r>
            <a:r>
              <a:rPr lang="en-GB" sz="2000" dirty="0" err="1" smtClean="0"/>
              <a:t>Exoplanet</a:t>
            </a:r>
            <a:r>
              <a:rPr lang="en-GB" sz="2000" dirty="0" smtClean="0"/>
              <a:t> research</a:t>
            </a:r>
          </a:p>
        </p:txBody>
      </p:sp>
      <p:sp>
        <p:nvSpPr>
          <p:cNvPr id="4" name="TextBox 5"/>
          <p:cNvSpPr txBox="1">
            <a:spLocks noChangeArrowheads="1"/>
          </p:cNvSpPr>
          <p:nvPr/>
        </p:nvSpPr>
        <p:spPr bwMode="auto">
          <a:xfrm>
            <a:off x="0" y="116632"/>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indent="-539750" algn="ctr" fontAlgn="base">
              <a:spcBef>
                <a:spcPct val="0"/>
              </a:spcBef>
              <a:spcAft>
                <a:spcPct val="0"/>
              </a:spcAft>
              <a:defRPr/>
            </a:pPr>
            <a:r>
              <a:rPr lang="en-US" sz="4000" b="1" dirty="0" smtClean="0">
                <a:solidFill>
                  <a:srgbClr val="006699"/>
                </a:solidFill>
                <a:latin typeface="Calibri"/>
                <a:cs typeface="Calibri"/>
              </a:rPr>
              <a:t>UKSA</a:t>
            </a:r>
            <a:endParaRPr lang="en-GB" altLang="en-US" sz="4000" b="1" dirty="0">
              <a:solidFill>
                <a:srgbClr val="006699"/>
              </a:solidFill>
              <a:latin typeface="Calibri"/>
              <a:cs typeface="Calibri"/>
            </a:endParaRPr>
          </a:p>
        </p:txBody>
      </p:sp>
    </p:spTree>
    <p:extLst>
      <p:ext uri="{BB962C8B-B14F-4D97-AF65-F5344CB8AC3E}">
        <p14:creationId xmlns:p14="http://schemas.microsoft.com/office/powerpoint/2010/main" val="2858870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61168" cy="1080120"/>
          </a:xfrm>
        </p:spPr>
        <p:txBody>
          <a:bodyPr/>
          <a:lstStyle/>
          <a:p>
            <a:r>
              <a:rPr lang="en-GB" sz="4000" dirty="0" smtClean="0">
                <a:solidFill>
                  <a:srgbClr val="006699"/>
                </a:solidFill>
              </a:rPr>
              <a:t>Consolidated Grants </a:t>
            </a:r>
            <a:br>
              <a:rPr lang="en-GB" sz="4000" dirty="0" smtClean="0">
                <a:solidFill>
                  <a:srgbClr val="006699"/>
                </a:solidFill>
              </a:rPr>
            </a:br>
            <a:r>
              <a:rPr lang="en-GB" sz="4000" dirty="0" smtClean="0">
                <a:solidFill>
                  <a:srgbClr val="006699"/>
                </a:solidFill>
              </a:rPr>
              <a:t>Implementation Review</a:t>
            </a:r>
            <a:endParaRPr lang="en-GB" sz="4000" dirty="0">
              <a:solidFill>
                <a:srgbClr val="006699"/>
              </a:solidFill>
            </a:endParaRPr>
          </a:p>
        </p:txBody>
      </p:sp>
      <p:sp>
        <p:nvSpPr>
          <p:cNvPr id="3" name="Content Placeholder 2"/>
          <p:cNvSpPr>
            <a:spLocks noGrp="1"/>
          </p:cNvSpPr>
          <p:nvPr>
            <p:ph idx="1"/>
          </p:nvPr>
        </p:nvSpPr>
        <p:spPr>
          <a:xfrm>
            <a:off x="179512" y="1268760"/>
            <a:ext cx="8820472" cy="4752528"/>
          </a:xfrm>
        </p:spPr>
        <p:txBody>
          <a:bodyPr/>
          <a:lstStyle/>
          <a:p>
            <a:pPr>
              <a:spcBef>
                <a:spcPts val="0"/>
              </a:spcBef>
              <a:spcAft>
                <a:spcPts val="1200"/>
              </a:spcAft>
            </a:pPr>
            <a:r>
              <a:rPr lang="en-GB" sz="2200" dirty="0" smtClean="0"/>
              <a:t>Looked at implementation and areas for improvement</a:t>
            </a:r>
          </a:p>
          <a:p>
            <a:pPr>
              <a:spcBef>
                <a:spcPts val="0"/>
              </a:spcBef>
              <a:spcAft>
                <a:spcPts val="1200"/>
              </a:spcAft>
            </a:pPr>
            <a:r>
              <a:rPr lang="en-GB" sz="2200" dirty="0" smtClean="0"/>
              <a:t>Met with PP grant holders in September to discuss recommendations</a:t>
            </a:r>
          </a:p>
          <a:p>
            <a:pPr>
              <a:spcBef>
                <a:spcPts val="0"/>
              </a:spcBef>
              <a:spcAft>
                <a:spcPts val="600"/>
              </a:spcAft>
            </a:pPr>
            <a:r>
              <a:rPr lang="en-GB" sz="2200" dirty="0" smtClean="0"/>
              <a:t>Key changes for PP/NP (already in place for Astronomy)</a:t>
            </a:r>
            <a:endParaRPr lang="en-GB" sz="2200" dirty="0"/>
          </a:p>
          <a:p>
            <a:pPr lvl="1">
              <a:spcBef>
                <a:spcPts val="0"/>
              </a:spcBef>
              <a:spcAft>
                <a:spcPts val="600"/>
              </a:spcAft>
            </a:pPr>
            <a:r>
              <a:rPr lang="en-GB" sz="2000" dirty="0">
                <a:solidFill>
                  <a:srgbClr val="006699"/>
                </a:solidFill>
              </a:rPr>
              <a:t>No </a:t>
            </a:r>
            <a:r>
              <a:rPr lang="en-GB" sz="2000" dirty="0" smtClean="0">
                <a:solidFill>
                  <a:srgbClr val="006699"/>
                </a:solidFill>
              </a:rPr>
              <a:t>overlapping </a:t>
            </a:r>
            <a:r>
              <a:rPr lang="en-GB" sz="2000" dirty="0">
                <a:solidFill>
                  <a:srgbClr val="006699"/>
                </a:solidFill>
              </a:rPr>
              <a:t>grants</a:t>
            </a:r>
          </a:p>
          <a:p>
            <a:pPr lvl="1">
              <a:spcBef>
                <a:spcPts val="0"/>
              </a:spcBef>
              <a:spcAft>
                <a:spcPts val="600"/>
              </a:spcAft>
            </a:pPr>
            <a:r>
              <a:rPr lang="en-GB" sz="2000" dirty="0" smtClean="0">
                <a:solidFill>
                  <a:srgbClr val="006699"/>
                </a:solidFill>
              </a:rPr>
              <a:t>Three-year awards with </a:t>
            </a:r>
            <a:r>
              <a:rPr lang="en-GB" sz="2000" dirty="0">
                <a:solidFill>
                  <a:srgbClr val="006699"/>
                </a:solidFill>
              </a:rPr>
              <a:t>review dates brought forward to preserve long-term planning and security for core posts</a:t>
            </a:r>
          </a:p>
          <a:p>
            <a:pPr lvl="1">
              <a:spcBef>
                <a:spcPts val="0"/>
              </a:spcBef>
              <a:spcAft>
                <a:spcPts val="600"/>
              </a:spcAft>
            </a:pPr>
            <a:r>
              <a:rPr lang="en-GB" sz="2000" dirty="0">
                <a:solidFill>
                  <a:srgbClr val="006699"/>
                </a:solidFill>
              </a:rPr>
              <a:t>Scope for a no-cost extension of up to one year</a:t>
            </a:r>
          </a:p>
          <a:p>
            <a:pPr lvl="1">
              <a:spcBef>
                <a:spcPts val="0"/>
              </a:spcBef>
              <a:spcAft>
                <a:spcPts val="600"/>
              </a:spcAft>
            </a:pPr>
            <a:r>
              <a:rPr lang="en-GB" sz="2000" dirty="0">
                <a:solidFill>
                  <a:srgbClr val="006699"/>
                </a:solidFill>
              </a:rPr>
              <a:t>Improvements to operating effectiveness </a:t>
            </a:r>
            <a:br>
              <a:rPr lang="en-GB" sz="2000" dirty="0">
                <a:solidFill>
                  <a:srgbClr val="006699"/>
                </a:solidFill>
              </a:rPr>
            </a:br>
            <a:r>
              <a:rPr lang="en-GB" sz="2000" dirty="0">
                <a:solidFill>
                  <a:srgbClr val="006699"/>
                </a:solidFill>
              </a:rPr>
              <a:t>(e.g. simplifying grants processing)</a:t>
            </a:r>
          </a:p>
          <a:p>
            <a:pPr>
              <a:spcBef>
                <a:spcPts val="0"/>
              </a:spcBef>
              <a:spcAft>
                <a:spcPts val="600"/>
              </a:spcAft>
            </a:pPr>
            <a:r>
              <a:rPr lang="en-GB" sz="2200" dirty="0" smtClean="0"/>
              <a:t>Key change for Astronomy</a:t>
            </a:r>
          </a:p>
          <a:p>
            <a:pPr lvl="1">
              <a:spcBef>
                <a:spcPts val="0"/>
              </a:spcBef>
              <a:spcAft>
                <a:spcPts val="600"/>
              </a:spcAft>
            </a:pPr>
            <a:r>
              <a:rPr lang="en-GB" sz="2000" dirty="0">
                <a:solidFill>
                  <a:srgbClr val="006699"/>
                </a:solidFill>
              </a:rPr>
              <a:t>two calls for grant proposals: Astronomy Observation/Astronomy Theory and Solar Studies/Planetary Studies</a:t>
            </a:r>
          </a:p>
          <a:p>
            <a:pPr marL="457200" lvl="1" indent="0">
              <a:spcBef>
                <a:spcPts val="0"/>
              </a:spcBef>
              <a:spcAft>
                <a:spcPts val="600"/>
              </a:spcAft>
              <a:buNone/>
            </a:pPr>
            <a:endParaRPr lang="en-GB" sz="2000" dirty="0"/>
          </a:p>
        </p:txBody>
      </p:sp>
    </p:spTree>
    <p:extLst>
      <p:ext uri="{BB962C8B-B14F-4D97-AF65-F5344CB8AC3E}">
        <p14:creationId xmlns:p14="http://schemas.microsoft.com/office/powerpoint/2010/main" val="2137352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576672" y="908720"/>
            <a:ext cx="7990656" cy="46085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GB" sz="2200" dirty="0">
                <a:latin typeface="Calibri"/>
                <a:cs typeface="Calibri"/>
              </a:rPr>
              <a:t>RCUK recently undertook a review of Pathways to Impact in consultation with representatives from the academic and user communities and have listened and responded to these recommendations. The review reaffirms our commitment to Pathways to Impact and minor amendments have been made. </a:t>
            </a:r>
            <a:r>
              <a:rPr lang="en-GB" sz="2200" u="sng" dirty="0">
                <a:latin typeface="Calibri"/>
                <a:cs typeface="Calibri"/>
                <a:hlinkClick r:id="rId3"/>
              </a:rPr>
              <a:t>http://www.rcuk.ac.uk/ke/impacts/</a:t>
            </a:r>
            <a:r>
              <a:rPr lang="en-GB" sz="2200" dirty="0">
                <a:latin typeface="Calibri"/>
                <a:cs typeface="Calibri"/>
              </a:rPr>
              <a:t> </a:t>
            </a:r>
          </a:p>
          <a:p>
            <a:pPr marL="0" indent="0">
              <a:buNone/>
            </a:pPr>
            <a:r>
              <a:rPr lang="en-GB" sz="2200" dirty="0">
                <a:latin typeface="Calibri"/>
                <a:cs typeface="Calibri"/>
              </a:rPr>
              <a:t> </a:t>
            </a:r>
          </a:p>
          <a:p>
            <a:pPr marL="0" indent="0">
              <a:buNone/>
            </a:pPr>
            <a:r>
              <a:rPr lang="en-GB" sz="2200" b="1" dirty="0">
                <a:latin typeface="Calibri"/>
                <a:cs typeface="Calibri"/>
              </a:rPr>
              <a:t>Key changes</a:t>
            </a:r>
            <a:r>
              <a:rPr lang="en-GB" sz="2200" dirty="0">
                <a:latin typeface="Calibri"/>
                <a:cs typeface="Calibri"/>
              </a:rPr>
              <a:t>:</a:t>
            </a:r>
          </a:p>
          <a:p>
            <a:r>
              <a:rPr lang="en-GB" sz="2200" dirty="0">
                <a:latin typeface="Calibri"/>
                <a:cs typeface="Calibri"/>
              </a:rPr>
              <a:t>Better guidance on Pathway to Impact statements</a:t>
            </a:r>
          </a:p>
          <a:p>
            <a:r>
              <a:rPr lang="en-GB" sz="2200" dirty="0">
                <a:latin typeface="Calibri"/>
                <a:cs typeface="Calibri"/>
              </a:rPr>
              <a:t>Grants will not be allowed to start until a clearly thought through and acceptable Pathways to Impact statement is received.</a:t>
            </a:r>
          </a:p>
          <a:p>
            <a:pPr marL="0" indent="0">
              <a:buNone/>
            </a:pPr>
            <a:r>
              <a:rPr lang="en-GB" sz="2200" dirty="0">
                <a:latin typeface="Calibri"/>
                <a:cs typeface="Calibri"/>
              </a:rPr>
              <a:t> </a:t>
            </a:r>
          </a:p>
          <a:p>
            <a:pPr>
              <a:spcBef>
                <a:spcPts val="0"/>
              </a:spcBef>
              <a:spcAft>
                <a:spcPts val="1200"/>
              </a:spcAft>
            </a:pPr>
            <a:endParaRPr lang="en-GB" sz="2200" kern="0" dirty="0">
              <a:latin typeface="Calibri"/>
              <a:cs typeface="Calibri"/>
            </a:endParaRPr>
          </a:p>
        </p:txBody>
      </p:sp>
      <p:sp>
        <p:nvSpPr>
          <p:cNvPr id="5" name="TextBox 4"/>
          <p:cNvSpPr txBox="1"/>
          <p:nvPr/>
        </p:nvSpPr>
        <p:spPr>
          <a:xfrm>
            <a:off x="0" y="44624"/>
            <a:ext cx="9144000" cy="707886"/>
          </a:xfrm>
          <a:prstGeom prst="rect">
            <a:avLst/>
          </a:prstGeom>
          <a:noFill/>
        </p:spPr>
        <p:txBody>
          <a:bodyPr wrap="square" rtlCol="0">
            <a:spAutoFit/>
          </a:bodyPr>
          <a:lstStyle/>
          <a:p>
            <a:pPr algn="ctr" eaLnBrk="0" fontAlgn="base" hangingPunct="0">
              <a:spcBef>
                <a:spcPct val="0"/>
              </a:spcBef>
              <a:spcAft>
                <a:spcPct val="0"/>
              </a:spcAft>
            </a:pPr>
            <a:r>
              <a:rPr lang="en-GB" sz="4000" b="1" dirty="0" smtClean="0">
                <a:solidFill>
                  <a:srgbClr val="006699"/>
                </a:solidFill>
                <a:latin typeface="Calibri"/>
                <a:cs typeface="Calibri"/>
              </a:rPr>
              <a:t>Changes to Pathways to Impact</a:t>
            </a:r>
            <a:endParaRPr lang="en-GB" sz="4000" b="1" dirty="0">
              <a:solidFill>
                <a:srgbClr val="006699"/>
              </a:solidFill>
              <a:latin typeface="Calibri"/>
              <a:cs typeface="Calibri"/>
            </a:endParaRPr>
          </a:p>
        </p:txBody>
      </p:sp>
    </p:spTree>
    <p:extLst>
      <p:ext uri="{BB962C8B-B14F-4D97-AF65-F5344CB8AC3E}">
        <p14:creationId xmlns:p14="http://schemas.microsoft.com/office/powerpoint/2010/main" val="2409963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685800" y="1557341"/>
            <a:ext cx="7990656" cy="331181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GB" sz="2400" dirty="0" smtClean="0">
                <a:latin typeface="Calibri"/>
                <a:cs typeface="Calibri"/>
              </a:rPr>
              <a:t>Chaired </a:t>
            </a:r>
            <a:r>
              <a:rPr lang="en-GB" sz="2400" dirty="0">
                <a:latin typeface="Calibri"/>
                <a:cs typeface="Calibri"/>
              </a:rPr>
              <a:t>by Sir Robert Burgess, representation from universities, libraries, learning societies, publishers &amp; </a:t>
            </a:r>
            <a:r>
              <a:rPr lang="en-GB" sz="2400" dirty="0" smtClean="0">
                <a:latin typeface="Calibri"/>
                <a:cs typeface="Calibri"/>
              </a:rPr>
              <a:t>funders</a:t>
            </a:r>
          </a:p>
          <a:p>
            <a:r>
              <a:rPr lang="en-GB" sz="2400" dirty="0">
                <a:latin typeface="Calibri"/>
                <a:cs typeface="Calibri"/>
              </a:rPr>
              <a:t>Reviewing the implementation and effectiveness of the RCUK policy over the period April 2013-July 2014</a:t>
            </a:r>
            <a:endParaRPr lang="en-GB" sz="2200" dirty="0">
              <a:latin typeface="Calibri"/>
              <a:cs typeface="Calibri"/>
            </a:endParaRPr>
          </a:p>
          <a:p>
            <a:pPr lvl="0"/>
            <a:r>
              <a:rPr lang="en-GB" sz="2200" dirty="0" smtClean="0">
                <a:latin typeface="Calibri"/>
                <a:cs typeface="Calibri"/>
              </a:rPr>
              <a:t>The </a:t>
            </a:r>
            <a:r>
              <a:rPr lang="en-GB" sz="2200" dirty="0">
                <a:latin typeface="Calibri"/>
                <a:cs typeface="Calibri"/>
              </a:rPr>
              <a:t>panel is undertaking visits to institutions during January.</a:t>
            </a:r>
          </a:p>
          <a:p>
            <a:pPr lvl="0"/>
            <a:r>
              <a:rPr lang="en-GB" sz="2200" dirty="0" smtClean="0">
                <a:latin typeface="Calibri"/>
                <a:cs typeface="Calibri"/>
              </a:rPr>
              <a:t>Final </a:t>
            </a:r>
            <a:r>
              <a:rPr lang="en-GB" sz="2200" dirty="0">
                <a:latin typeface="Calibri"/>
                <a:cs typeface="Calibri"/>
              </a:rPr>
              <a:t>report due to be submitted to the RCUK Executive Group in March</a:t>
            </a:r>
            <a:r>
              <a:rPr lang="en-GB" sz="2200" dirty="0" smtClean="0">
                <a:latin typeface="Calibri"/>
                <a:cs typeface="Calibri"/>
              </a:rPr>
              <a:t>.</a:t>
            </a:r>
            <a:r>
              <a:rPr lang="en-GB" sz="2200" dirty="0">
                <a:latin typeface="Calibri"/>
                <a:cs typeface="Calibri"/>
              </a:rPr>
              <a:t> </a:t>
            </a:r>
          </a:p>
          <a:p>
            <a:pPr>
              <a:spcBef>
                <a:spcPts val="0"/>
              </a:spcBef>
              <a:spcAft>
                <a:spcPts val="1200"/>
              </a:spcAft>
            </a:pPr>
            <a:endParaRPr lang="en-GB" sz="2200" kern="0" dirty="0">
              <a:latin typeface="Calibri"/>
              <a:cs typeface="Calibri"/>
            </a:endParaRPr>
          </a:p>
        </p:txBody>
      </p:sp>
      <p:sp>
        <p:nvSpPr>
          <p:cNvPr id="4" name="TextBox 3"/>
          <p:cNvSpPr txBox="1"/>
          <p:nvPr/>
        </p:nvSpPr>
        <p:spPr>
          <a:xfrm>
            <a:off x="0" y="44624"/>
            <a:ext cx="9144000" cy="707886"/>
          </a:xfrm>
          <a:prstGeom prst="rect">
            <a:avLst/>
          </a:prstGeom>
          <a:noFill/>
        </p:spPr>
        <p:txBody>
          <a:bodyPr wrap="square" rtlCol="0">
            <a:spAutoFit/>
          </a:bodyPr>
          <a:lstStyle/>
          <a:p>
            <a:pPr algn="ctr" eaLnBrk="0" fontAlgn="base" hangingPunct="0">
              <a:spcBef>
                <a:spcPct val="0"/>
              </a:spcBef>
              <a:spcAft>
                <a:spcPct val="0"/>
              </a:spcAft>
            </a:pPr>
            <a:r>
              <a:rPr lang="en-GB" sz="4000" b="1" dirty="0" smtClean="0">
                <a:solidFill>
                  <a:srgbClr val="006699"/>
                </a:solidFill>
                <a:latin typeface="Calibri"/>
                <a:cs typeface="Calibri"/>
              </a:rPr>
              <a:t>Review of Open Access Implementation</a:t>
            </a:r>
            <a:endParaRPr lang="en-GB" sz="4000" b="1" dirty="0">
              <a:solidFill>
                <a:srgbClr val="006699"/>
              </a:solidFill>
              <a:latin typeface="Calibri"/>
              <a:cs typeface="Calibri"/>
            </a:endParaRPr>
          </a:p>
        </p:txBody>
      </p:sp>
    </p:spTree>
    <p:extLst>
      <p:ext uri="{BB962C8B-B14F-4D97-AF65-F5344CB8AC3E}">
        <p14:creationId xmlns:p14="http://schemas.microsoft.com/office/powerpoint/2010/main" val="149762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style">
      <a:majorFont>
        <a:latin typeface="Corisande"/>
        <a:ea typeface=""/>
        <a:cs typeface=""/>
      </a:majorFont>
      <a:minorFont>
        <a:latin typeface="Corisand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1290</TotalTime>
  <Words>1826</Words>
  <Application>Microsoft Office PowerPoint</Application>
  <PresentationFormat>On-screen Show (4:3)</PresentationFormat>
  <Paragraphs>268</Paragraphs>
  <Slides>23</Slides>
  <Notes>21</Notes>
  <HiddenSlides>0</HiddenSlides>
  <MMClips>0</MMClips>
  <ScaleCrop>false</ScaleCrop>
  <HeadingPairs>
    <vt:vector size="4" baseType="variant">
      <vt:variant>
        <vt:lpstr>Theme</vt:lpstr>
      </vt:variant>
      <vt:variant>
        <vt:i4>47</vt:i4>
      </vt:variant>
      <vt:variant>
        <vt:lpstr>Slide Titles</vt:lpstr>
      </vt:variant>
      <vt:variant>
        <vt:i4>23</vt:i4>
      </vt:variant>
    </vt:vector>
  </HeadingPairs>
  <TitlesOfParts>
    <vt:vector size="70" baseType="lpstr">
      <vt:lpstr>STFC_PowerPoint_template</vt:lpstr>
      <vt:lpstr>1_Blank Presentation</vt:lpstr>
      <vt:lpstr>2_Blank Presentation</vt:lpstr>
      <vt:lpstr>3_Blank Presentation</vt:lpstr>
      <vt:lpstr>1_STFC_PowerPoint_template</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23_Blank Presentation</vt:lpstr>
      <vt:lpstr>24_Blank Presentation</vt:lpstr>
      <vt:lpstr>25_Blank Presentation</vt:lpstr>
      <vt:lpstr>26_Blank Presentation</vt:lpstr>
      <vt:lpstr>27_Blank Presentation</vt:lpstr>
      <vt:lpstr>28_Blank Presentation</vt:lpstr>
      <vt:lpstr>29_Blank Presentation</vt:lpstr>
      <vt:lpstr>30_Blank Presentation</vt:lpstr>
      <vt:lpstr>31_Blank Presentation</vt:lpstr>
      <vt:lpstr>32_Blank Presentation</vt:lpstr>
      <vt:lpstr>33_Blank Presentation</vt:lpstr>
      <vt:lpstr>34_Blank Presentation</vt:lpstr>
      <vt:lpstr>35_Blank Presentation</vt:lpstr>
      <vt:lpstr>36_Blank Presentation</vt:lpstr>
      <vt:lpstr>37_Blank Presentation</vt:lpstr>
      <vt:lpstr>38_Blank Presentation</vt:lpstr>
      <vt:lpstr>39_Blank Presentation</vt:lpstr>
      <vt:lpstr>40_Blank Presentation</vt:lpstr>
      <vt:lpstr>41_Blank Presentation</vt:lpstr>
      <vt:lpstr>42_Blank Presentation</vt:lpstr>
      <vt:lpstr>43_Blank Presentation</vt:lpstr>
      <vt:lpstr>44_Blank Presentation</vt:lpstr>
      <vt:lpstr>45_Blank Presentation</vt:lpstr>
      <vt:lpstr>PowerPoint Presentation</vt:lpstr>
      <vt:lpstr>PowerPoint Presentation</vt:lpstr>
      <vt:lpstr>PowerPoint Presentation</vt:lpstr>
      <vt:lpstr>PowerPoint Presentation</vt:lpstr>
      <vt:lpstr>PowerPoint Presentation</vt:lpstr>
      <vt:lpstr>PowerPoint Presentation</vt:lpstr>
      <vt:lpstr>Consolidated Grants  Implementation Review</vt:lpstr>
      <vt:lpstr>PowerPoint Presentation</vt:lpstr>
      <vt:lpstr>PowerPoint Presentation</vt:lpstr>
      <vt:lpstr>PowerPoint Presentation</vt:lpstr>
      <vt:lpstr>PowerPoint Presentation</vt:lpstr>
      <vt:lpstr>The Big Picture</vt:lpstr>
      <vt:lpstr>PowerPoint Presentation</vt:lpstr>
      <vt:lpstr>PowerPoint Presentation</vt:lpstr>
      <vt:lpstr>PowerPoint Presentation</vt:lpstr>
      <vt:lpstr>PowerPoint Presentation</vt:lpstr>
      <vt:lpstr>CSR15 – Our offer</vt:lpstr>
      <vt:lpstr>CSR15 – Our ask</vt:lpstr>
      <vt:lpstr>PowerPoint Presentation</vt:lpstr>
      <vt:lpstr>Nurse Review TORs  </vt:lpstr>
      <vt:lpstr>Nurse Review TORs (cont’d) </vt:lpstr>
      <vt:lpstr>PowerPoint Presentation</vt:lpstr>
      <vt:lpstr>PowerPoint Presentation</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 (STFC,RAL,COMMS)</dc:creator>
  <cp:lastModifiedBy>Maddock, Julia (STFC,SO,COMMS)</cp:lastModifiedBy>
  <cp:revision>216</cp:revision>
  <cp:lastPrinted>2015-01-27T16:23:29Z</cp:lastPrinted>
  <dcterms:created xsi:type="dcterms:W3CDTF">2015-01-22T13:22:04Z</dcterms:created>
  <dcterms:modified xsi:type="dcterms:W3CDTF">2015-02-23T14:25:09Z</dcterms:modified>
</cp:coreProperties>
</file>