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1" r:id="rId6"/>
    <p:sldId id="262" r:id="rId7"/>
    <p:sldId id="269" r:id="rId8"/>
    <p:sldId id="264" r:id="rId9"/>
    <p:sldId id="259" r:id="rId10"/>
    <p:sldId id="260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4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5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1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33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1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61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56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21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37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03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9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80DE-5295-4877-9E5D-B7AFB982EE66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C56D-4FA6-4022-87BC-766E5D3FD9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31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Being Visually Impaired/ Partially Sighted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877272"/>
            <a:ext cx="6400800" cy="55361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Lucy Williams</a:t>
            </a:r>
            <a:endParaRPr lang="en-GB" dirty="0"/>
          </a:p>
        </p:txBody>
      </p:sp>
      <p:pic>
        <p:nvPicPr>
          <p:cNvPr id="1026" name="Picture 2" descr="Image result for royal astronomical socie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6632"/>
            <a:ext cx="1793776" cy="17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6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67544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900" dirty="0" smtClean="0"/>
              <a:t>Reasonable Adjustments = </a:t>
            </a:r>
            <a:r>
              <a:rPr lang="en-GB" sz="2900" dirty="0"/>
              <a:t>an adaptation or alteration in the work place to allow a person with a disability to do their job safely and effectively. </a:t>
            </a:r>
            <a:endParaRPr lang="en-GB" sz="2900" dirty="0" smtClean="0"/>
          </a:p>
          <a:p>
            <a:pPr marL="0" indent="0">
              <a:buNone/>
            </a:pPr>
            <a:r>
              <a:rPr lang="en-GB" sz="2900" b="1" dirty="0" smtClean="0"/>
              <a:t>Case specific, </a:t>
            </a:r>
            <a:r>
              <a:rPr lang="en-GB" sz="2900" dirty="0" smtClean="0"/>
              <a:t>but e.g.:</a:t>
            </a:r>
          </a:p>
          <a:p>
            <a:pPr lvl="0"/>
            <a:r>
              <a:rPr lang="en-GB" sz="2900" dirty="0" smtClean="0"/>
              <a:t>Flexible starting and </a:t>
            </a:r>
            <a:r>
              <a:rPr lang="en-GB" sz="2900" dirty="0"/>
              <a:t>finishing </a:t>
            </a:r>
            <a:r>
              <a:rPr lang="en-GB" sz="2900" dirty="0" smtClean="0"/>
              <a:t>times</a:t>
            </a:r>
          </a:p>
          <a:p>
            <a:r>
              <a:rPr lang="en-GB" sz="2900" dirty="0"/>
              <a:t>Review of </a:t>
            </a:r>
            <a:r>
              <a:rPr lang="en-GB" sz="2900" dirty="0" smtClean="0"/>
              <a:t>targets- things take longer</a:t>
            </a:r>
          </a:p>
          <a:p>
            <a:r>
              <a:rPr lang="en-GB" sz="2900" dirty="0" smtClean="0"/>
              <a:t>Screen size/ distance</a:t>
            </a:r>
            <a:endParaRPr lang="en-GB" sz="2900" dirty="0"/>
          </a:p>
          <a:p>
            <a:pPr lvl="0"/>
            <a:r>
              <a:rPr lang="en-GB" sz="2900" dirty="0" smtClean="0"/>
              <a:t>assistive </a:t>
            </a:r>
            <a:r>
              <a:rPr lang="en-GB" sz="2900" dirty="0"/>
              <a:t>technology </a:t>
            </a:r>
            <a:r>
              <a:rPr lang="en-GB" sz="2900" dirty="0" smtClean="0"/>
              <a:t>(access to work)</a:t>
            </a:r>
            <a:endParaRPr lang="en-GB" sz="2900" dirty="0"/>
          </a:p>
          <a:p>
            <a:pPr lvl="0"/>
            <a:r>
              <a:rPr lang="en-GB" sz="2900" dirty="0"/>
              <a:t>L</a:t>
            </a:r>
            <a:r>
              <a:rPr lang="en-GB" sz="2900" dirty="0" smtClean="0"/>
              <a:t>ighting</a:t>
            </a:r>
            <a:endParaRPr lang="en-GB" sz="2900" dirty="0"/>
          </a:p>
          <a:p>
            <a:pPr lvl="0"/>
            <a:r>
              <a:rPr lang="en-GB" sz="2900" dirty="0" smtClean="0"/>
              <a:t>Support </a:t>
            </a:r>
            <a:r>
              <a:rPr lang="en-GB" sz="2900" dirty="0" err="1" smtClean="0"/>
              <a:t>eg</a:t>
            </a:r>
            <a:r>
              <a:rPr lang="en-GB" sz="2900" dirty="0" smtClean="0"/>
              <a:t> in training </a:t>
            </a:r>
            <a:r>
              <a:rPr lang="en-GB" sz="2900" dirty="0"/>
              <a:t>sessions</a:t>
            </a:r>
          </a:p>
          <a:p>
            <a:pPr marL="0" indent="0">
              <a:buNone/>
            </a:pPr>
            <a:endParaRPr lang="en-GB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03007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RNIB (</a:t>
            </a:r>
            <a:r>
              <a:rPr lang="en-GB" dirty="0"/>
              <a:t>Royal National Institute of Blind </a:t>
            </a:r>
            <a:r>
              <a:rPr lang="en-GB" dirty="0" smtClean="0"/>
              <a:t>People)- has loads of great factsheets.</a:t>
            </a:r>
          </a:p>
          <a:p>
            <a:r>
              <a:rPr lang="en-GB" dirty="0" smtClean="0"/>
              <a:t>Blind in Business- helps visually impaired graduates into work</a:t>
            </a:r>
          </a:p>
          <a:p>
            <a:r>
              <a:rPr lang="en-GB" dirty="0" err="1" smtClean="0"/>
              <a:t>Grapheel</a:t>
            </a:r>
            <a:r>
              <a:rPr lang="en-GB" dirty="0" smtClean="0"/>
              <a:t>- have developed an app to connect visually impaired students with academics</a:t>
            </a:r>
          </a:p>
          <a:p>
            <a:r>
              <a:rPr lang="en-GB" dirty="0" smtClean="0"/>
              <a:t>Gov.uk- info on reasonable adjustments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 a Visually Impaired person, I don’t expect people to think of everything! Give enough information about what’s to be expected and we can decide what we might need you to do.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3789040"/>
            <a:ext cx="799288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Outwardly show </a:t>
            </a:r>
            <a:r>
              <a:rPr lang="en-GB" sz="3200" b="1" dirty="0" smtClean="0"/>
              <a:t>inclusivity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Be </a:t>
            </a:r>
            <a:r>
              <a:rPr lang="en-GB" sz="3200" b="1" dirty="0" smtClean="0"/>
              <a:t>approachable</a:t>
            </a:r>
            <a:r>
              <a:rPr lang="en-GB" sz="3200" dirty="0" smtClean="0"/>
              <a:t> in correspondence – email and in person.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/>
              <a:t>Ask</a:t>
            </a:r>
            <a:r>
              <a:rPr lang="en-GB" sz="3200" dirty="0" smtClean="0"/>
              <a:t> guests for any access requirements.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1937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I’m going to cover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it like to live with a Visual Impairment? – the difficulties</a:t>
            </a:r>
          </a:p>
          <a:p>
            <a:r>
              <a:rPr lang="en-GB" dirty="0" smtClean="0"/>
              <a:t>What organisations can do to help alleviate these difficulties.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349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Living with a Visual Impairment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Me: I am Visually Impaired because of genetic reasons- </a:t>
            </a:r>
            <a:r>
              <a:rPr lang="en-GB" dirty="0" err="1"/>
              <a:t>Oculocutaneous</a:t>
            </a:r>
            <a:r>
              <a:rPr lang="en-GB" dirty="0"/>
              <a:t> Albinism. Recently finished an </a:t>
            </a:r>
            <a:r>
              <a:rPr lang="en-GB" dirty="0" err="1"/>
              <a:t>MPhys</a:t>
            </a:r>
            <a:r>
              <a:rPr lang="en-GB" dirty="0"/>
              <a:t> Physics and Astronomy degree at Durham </a:t>
            </a:r>
            <a:r>
              <a:rPr lang="en-GB" dirty="0" err="1"/>
              <a:t>Uni</a:t>
            </a:r>
            <a:r>
              <a:rPr lang="en-GB" dirty="0"/>
              <a:t> </a:t>
            </a:r>
            <a:r>
              <a:rPr lang="en-GB" dirty="0" smtClean="0"/>
              <a:t>and now work at the RAS.</a:t>
            </a:r>
          </a:p>
          <a:p>
            <a:r>
              <a:rPr lang="en-GB" dirty="0" smtClean="0"/>
              <a:t>Examples of difficulties I face:</a:t>
            </a:r>
          </a:p>
          <a:p>
            <a:pPr lvl="1"/>
            <a:r>
              <a:rPr lang="en-GB" b="1" dirty="0"/>
              <a:t>can’t </a:t>
            </a:r>
            <a:r>
              <a:rPr lang="en-GB" b="1" dirty="0" smtClean="0"/>
              <a:t>drive</a:t>
            </a:r>
          </a:p>
          <a:p>
            <a:pPr lvl="1"/>
            <a:r>
              <a:rPr lang="en-GB" b="1" dirty="0" smtClean="0"/>
              <a:t>everything </a:t>
            </a:r>
            <a:r>
              <a:rPr lang="en-GB" dirty="0" smtClean="0"/>
              <a:t>takes longer</a:t>
            </a:r>
          </a:p>
          <a:p>
            <a:pPr lvl="1"/>
            <a:r>
              <a:rPr lang="en-GB" dirty="0" smtClean="0"/>
              <a:t>hard (and more dangerous) navigating new places</a:t>
            </a:r>
          </a:p>
          <a:p>
            <a:pPr lvl="1"/>
            <a:r>
              <a:rPr lang="en-GB" dirty="0" smtClean="0"/>
              <a:t>at </a:t>
            </a:r>
            <a:r>
              <a:rPr lang="en-GB" dirty="0" err="1" smtClean="0"/>
              <a:t>Uni</a:t>
            </a:r>
            <a:r>
              <a:rPr lang="en-GB" dirty="0" smtClean="0"/>
              <a:t> I couldn’t see the board!</a:t>
            </a:r>
          </a:p>
          <a:p>
            <a:pPr lvl="1"/>
            <a:r>
              <a:rPr lang="en-GB" dirty="0"/>
              <a:t>hard to recognise people I </a:t>
            </a:r>
            <a:r>
              <a:rPr lang="en-GB" dirty="0" smtClean="0"/>
              <a:t>know</a:t>
            </a:r>
          </a:p>
          <a:p>
            <a:pPr lvl="1"/>
            <a:r>
              <a:rPr lang="en-GB" dirty="0"/>
              <a:t>eyes tire and strain </a:t>
            </a:r>
            <a:r>
              <a:rPr lang="en-GB" dirty="0" smtClean="0"/>
              <a:t>quickly</a:t>
            </a:r>
            <a:endParaRPr lang="en-GB" dirty="0"/>
          </a:p>
          <a:p>
            <a:pPr lvl="1"/>
            <a:r>
              <a:rPr lang="en-GB" dirty="0"/>
              <a:t>can’t see platform numbers/ names unless I’m really </a:t>
            </a:r>
            <a:r>
              <a:rPr lang="en-GB" dirty="0" smtClean="0"/>
              <a:t>close</a:t>
            </a:r>
          </a:p>
          <a:p>
            <a:pPr lvl="1"/>
            <a:r>
              <a:rPr lang="en-GB" dirty="0" smtClean="0"/>
              <a:t>Can’t see the menu in cafés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27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 the UK, there are almost 2 million people living with sight loss. Of these, around 360,000 are registered as blind or partially sighted. (NHS).</a:t>
            </a:r>
          </a:p>
          <a:p>
            <a:r>
              <a:rPr lang="en-GB" dirty="0"/>
              <a:t>&gt; 1,000 first year (undergrad/ postgrad) students each year (that disclose).  </a:t>
            </a:r>
          </a:p>
          <a:p>
            <a:r>
              <a:rPr lang="en-GB" dirty="0"/>
              <a:t>Students with disabilities are more likely to leave university after their first year than non-disabled students (</a:t>
            </a:r>
            <a:r>
              <a:rPr lang="en-GB" dirty="0" err="1"/>
              <a:t>Futuretrrack</a:t>
            </a:r>
            <a:r>
              <a:rPr lang="en-GB" dirty="0"/>
              <a:t>)</a:t>
            </a:r>
          </a:p>
          <a:p>
            <a:r>
              <a:rPr lang="en-GB" dirty="0"/>
              <a:t>Currently, Physics/ Astronomy are quite inaccessible disciplines </a:t>
            </a:r>
            <a:r>
              <a:rPr lang="en-GB" dirty="0" err="1"/>
              <a:t>eg</a:t>
            </a:r>
            <a:r>
              <a:rPr lang="en-GB" dirty="0"/>
              <a:t> Universities: labs, writing on blackboards </a:t>
            </a:r>
            <a:r>
              <a:rPr lang="en-GB" dirty="0" err="1"/>
              <a:t>etc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47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Tips to Organisations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340768"/>
            <a:ext cx="79928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Disclosing a Visual Impairment can be hard so…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Outwardly show </a:t>
            </a:r>
            <a:r>
              <a:rPr lang="en-GB" sz="3200" b="1" dirty="0" smtClean="0"/>
              <a:t>inclusivity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Be </a:t>
            </a:r>
            <a:r>
              <a:rPr lang="en-GB" sz="3200" b="1" dirty="0" smtClean="0"/>
              <a:t>approachable</a:t>
            </a:r>
            <a:r>
              <a:rPr lang="en-GB" sz="3200" dirty="0" smtClean="0"/>
              <a:t> in correspondence – email and in person.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Make your space </a:t>
            </a:r>
            <a:r>
              <a:rPr lang="en-GB" sz="3200" b="1" dirty="0" smtClean="0"/>
              <a:t>safe </a:t>
            </a:r>
            <a:r>
              <a:rPr lang="en-GB" sz="3200" dirty="0" smtClean="0"/>
              <a:t>and </a:t>
            </a:r>
            <a:r>
              <a:rPr lang="en-GB" sz="3200" b="1" dirty="0" smtClean="0"/>
              <a:t>accessible.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b="1" dirty="0" smtClean="0"/>
              <a:t>Ask</a:t>
            </a:r>
            <a:r>
              <a:rPr lang="en-GB" sz="3200" dirty="0" smtClean="0"/>
              <a:t> guests for any access requirements.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7160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Events/ Universities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604582"/>
            <a:ext cx="8229600" cy="5272800"/>
          </a:xfrm>
        </p:spPr>
        <p:txBody>
          <a:bodyPr>
            <a:noAutofit/>
          </a:bodyPr>
          <a:lstStyle/>
          <a:p>
            <a:r>
              <a:rPr lang="en-GB" dirty="0" smtClean="0"/>
              <a:t>Give </a:t>
            </a:r>
            <a:r>
              <a:rPr lang="en-GB" dirty="0"/>
              <a:t>details </a:t>
            </a:r>
            <a:r>
              <a:rPr lang="en-GB" dirty="0" smtClean="0"/>
              <a:t>beforehand </a:t>
            </a:r>
            <a:r>
              <a:rPr lang="en-GB" dirty="0"/>
              <a:t>– people can judge what they might need</a:t>
            </a:r>
          </a:p>
          <a:p>
            <a:r>
              <a:rPr lang="en-GB" dirty="0"/>
              <a:t>Offer electronic materials beforehand (</a:t>
            </a:r>
            <a:r>
              <a:rPr lang="en-GB" dirty="0" err="1"/>
              <a:t>e.g</a:t>
            </a:r>
            <a:r>
              <a:rPr lang="en-GB" dirty="0"/>
              <a:t> </a:t>
            </a:r>
            <a:r>
              <a:rPr lang="en-GB" dirty="0" smtClean="0"/>
              <a:t>conferences, </a:t>
            </a:r>
            <a:r>
              <a:rPr lang="en-GB" b="1" dirty="0" smtClean="0"/>
              <a:t>lecture notes</a:t>
            </a:r>
            <a:r>
              <a:rPr lang="en-GB" dirty="0" smtClean="0"/>
              <a:t>) in simple format. </a:t>
            </a:r>
          </a:p>
          <a:p>
            <a:r>
              <a:rPr lang="en-GB" dirty="0" smtClean="0"/>
              <a:t>Large print handouts – again, ask</a:t>
            </a:r>
          </a:p>
          <a:p>
            <a:r>
              <a:rPr lang="en-GB" dirty="0" smtClean="0"/>
              <a:t>Accessible venue/ rooms</a:t>
            </a:r>
            <a:endParaRPr lang="en-GB" dirty="0"/>
          </a:p>
          <a:p>
            <a:r>
              <a:rPr lang="en-GB" dirty="0"/>
              <a:t>Reserve seating at </a:t>
            </a:r>
            <a:r>
              <a:rPr lang="en-GB" dirty="0" smtClean="0"/>
              <a:t>front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62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Lighting</a:t>
            </a:r>
          </a:p>
          <a:p>
            <a:r>
              <a:rPr lang="en-GB" dirty="0"/>
              <a:t>Breaks </a:t>
            </a:r>
          </a:p>
          <a:p>
            <a:r>
              <a:rPr lang="en-GB" dirty="0"/>
              <a:t>Image descriptions</a:t>
            </a:r>
          </a:p>
          <a:p>
            <a:r>
              <a:rPr lang="en-GB" b="1" dirty="0"/>
              <a:t>BIG</a:t>
            </a:r>
            <a:r>
              <a:rPr lang="en-GB" dirty="0"/>
              <a:t> labels – </a:t>
            </a:r>
            <a:r>
              <a:rPr lang="en-GB" dirty="0" err="1"/>
              <a:t>eg</a:t>
            </a:r>
            <a:r>
              <a:rPr lang="en-GB" dirty="0"/>
              <a:t> name tags but also on rooms etc.</a:t>
            </a:r>
          </a:p>
          <a:p>
            <a:r>
              <a:rPr lang="en-GB" dirty="0"/>
              <a:t>Designated quiet room</a:t>
            </a:r>
          </a:p>
          <a:p>
            <a:r>
              <a:rPr lang="en-GB" dirty="0"/>
              <a:t>PDFs sometimes aren’t compatible with screen reading software! – Provide material in a number of formats.</a:t>
            </a:r>
          </a:p>
          <a:p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Events/ Universities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94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University specific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institutions </a:t>
            </a:r>
            <a:r>
              <a:rPr lang="en-GB" dirty="0"/>
              <a:t>virtual learning environment accessible to screen reader users</a:t>
            </a:r>
          </a:p>
          <a:p>
            <a:r>
              <a:rPr lang="en-GB" dirty="0" smtClean="0"/>
              <a:t>Ensuring </a:t>
            </a:r>
            <a:r>
              <a:rPr lang="en-GB" dirty="0"/>
              <a:t>accessible versions of key texts available in advance</a:t>
            </a:r>
          </a:p>
          <a:p>
            <a:r>
              <a:rPr lang="en-GB" dirty="0" smtClean="0"/>
              <a:t>Exams/ assessments: </a:t>
            </a:r>
            <a:r>
              <a:rPr lang="en-GB" b="1" dirty="0"/>
              <a:t>extra time</a:t>
            </a:r>
            <a:r>
              <a:rPr lang="en-GB" dirty="0"/>
              <a:t>, rest breaks, modified paper, scribe, </a:t>
            </a:r>
            <a:r>
              <a:rPr lang="en-GB" dirty="0" smtClean="0"/>
              <a:t>computers.</a:t>
            </a:r>
          </a:p>
          <a:p>
            <a:r>
              <a:rPr lang="en-GB" b="1" dirty="0" smtClean="0"/>
              <a:t>Changing </a:t>
            </a:r>
            <a:r>
              <a:rPr lang="en-GB" b="1" dirty="0"/>
              <a:t>culture in academia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75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dirty="0" smtClean="0"/>
              <a:t>Employment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11256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700" b="1" dirty="0" smtClean="0"/>
              <a:t>~  10% </a:t>
            </a:r>
            <a:r>
              <a:rPr lang="en-GB" sz="2700" dirty="0" smtClean="0"/>
              <a:t>more non- disabled graduates in employment after 6 months compared to visually impaired graduates (Leavers Survey).</a:t>
            </a:r>
            <a:endParaRPr lang="en-GB" sz="2700" b="1" dirty="0" smtClean="0"/>
          </a:p>
          <a:p>
            <a:pPr marL="0" lvl="0" indent="0">
              <a:buNone/>
            </a:pPr>
            <a:r>
              <a:rPr lang="en-GB" sz="2700" dirty="0" smtClean="0"/>
              <a:t>Pre- Employment:</a:t>
            </a:r>
          </a:p>
          <a:p>
            <a:pPr lvl="0"/>
            <a:r>
              <a:rPr lang="en-GB" sz="2700" dirty="0" smtClean="0"/>
              <a:t>Accessible application form</a:t>
            </a:r>
            <a:endParaRPr lang="en-GB" sz="2700" dirty="0"/>
          </a:p>
          <a:p>
            <a:pPr lvl="0"/>
            <a:r>
              <a:rPr lang="en-GB" sz="2700" dirty="0"/>
              <a:t>Ensure accessibility of online </a:t>
            </a:r>
            <a:r>
              <a:rPr lang="en-GB" sz="2700" dirty="0" smtClean="0"/>
              <a:t>assessments (or remove them completely)</a:t>
            </a:r>
            <a:endParaRPr lang="en-GB" sz="2700" dirty="0"/>
          </a:p>
          <a:p>
            <a:pPr lvl="0"/>
            <a:r>
              <a:rPr lang="en-GB" sz="2700" dirty="0" smtClean="0"/>
              <a:t>Extra time (same applies for universities)</a:t>
            </a:r>
          </a:p>
          <a:p>
            <a:pPr lvl="0"/>
            <a:r>
              <a:rPr lang="en-GB" sz="2700" dirty="0" smtClean="0"/>
              <a:t>Assessment centres- </a:t>
            </a:r>
            <a:r>
              <a:rPr lang="en-GB" sz="2700" dirty="0" err="1" smtClean="0"/>
              <a:t>powerpoints</a:t>
            </a:r>
            <a:r>
              <a:rPr lang="en-GB" sz="2700" dirty="0" smtClean="0"/>
              <a:t>/ hand outs in accessible formats</a:t>
            </a:r>
            <a:endParaRPr lang="en-GB" sz="2700" dirty="0"/>
          </a:p>
          <a:p>
            <a:pPr lvl="0"/>
            <a:r>
              <a:rPr lang="en-GB" sz="2700" dirty="0" smtClean="0"/>
              <a:t>Ask about access requirements before interview </a:t>
            </a:r>
            <a:r>
              <a:rPr lang="en-GB" sz="2700" dirty="0" err="1" smtClean="0"/>
              <a:t>eg</a:t>
            </a:r>
            <a:r>
              <a:rPr lang="en-GB" sz="2700" dirty="0" smtClean="0"/>
              <a:t> lighting, aware of eye contact issues </a:t>
            </a:r>
            <a:r>
              <a:rPr lang="en-GB" sz="2700" dirty="0" err="1" smtClean="0"/>
              <a:t>etc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411083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611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Being Visually Impaired/ Partially Sighted</vt:lpstr>
      <vt:lpstr>What I’m going to cover</vt:lpstr>
      <vt:lpstr>Living with a Visual Impairment</vt:lpstr>
      <vt:lpstr>The Facts</vt:lpstr>
      <vt:lpstr>General Tips to Organisations</vt:lpstr>
      <vt:lpstr>Events/ Universities</vt:lpstr>
      <vt:lpstr>Events/ Universities</vt:lpstr>
      <vt:lpstr>University specific</vt:lpstr>
      <vt:lpstr>Employment</vt:lpstr>
      <vt:lpstr>PowerPoint Presentation</vt:lpstr>
      <vt:lpstr>Useful resources</vt:lpstr>
      <vt:lpstr>Final Comments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Visually Impaired/ Partially Sighted</dc:title>
  <dc:creator>Lucy Williams</dc:creator>
  <cp:lastModifiedBy>Lucy Williams</cp:lastModifiedBy>
  <cp:revision>26</cp:revision>
  <dcterms:created xsi:type="dcterms:W3CDTF">2018-11-12T15:51:55Z</dcterms:created>
  <dcterms:modified xsi:type="dcterms:W3CDTF">2018-11-22T11:19:46Z</dcterms:modified>
</cp:coreProperties>
</file>