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3"/>
  </p:notesMasterIdLst>
  <p:sldIdLst>
    <p:sldId id="256" r:id="rId2"/>
    <p:sldId id="262" r:id="rId3"/>
    <p:sldId id="263" r:id="rId4"/>
    <p:sldId id="257" r:id="rId5"/>
    <p:sldId id="258" r:id="rId6"/>
    <p:sldId id="259" r:id="rId7"/>
    <p:sldId id="260" r:id="rId8"/>
    <p:sldId id="261" r:id="rId9"/>
    <p:sldId id="264" r:id="rId10"/>
    <p:sldId id="265" r:id="rId11"/>
    <p:sldId id="266"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4272C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8"/>
    <p:restoredTop sz="78652"/>
  </p:normalViewPr>
  <p:slideViewPr>
    <p:cSldViewPr snapToGrid="0" snapToObjects="1">
      <p:cViewPr varScale="1">
        <p:scale>
          <a:sx n="67" d="100"/>
          <a:sy n="67" d="100"/>
        </p:scale>
        <p:origin x="200" y="68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6488385-7D01-1B48-B1BE-04F6B711AFB4}" type="datetimeFigureOut">
              <a:rPr lang="en-GB" smtClean="0"/>
              <a:t>05/02/2020</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8EFB3AA-4092-E045-BF33-6C20E1523FB0}" type="slidenum">
              <a:rPr lang="en-GB" smtClean="0"/>
              <a:t>‹#›</a:t>
            </a:fld>
            <a:endParaRPr lang="en-GB"/>
          </a:p>
        </p:txBody>
      </p:sp>
    </p:spTree>
    <p:extLst>
      <p:ext uri="{BB962C8B-B14F-4D97-AF65-F5344CB8AC3E}">
        <p14:creationId xmlns:p14="http://schemas.microsoft.com/office/powerpoint/2010/main" val="70064507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This was a call for project proposals in 2018. Remember though what the Priority Projects call is: A CALL FOR IDEAS, nothing more, so STFC can wave them under the nose of a minister if there’s money to be had, or work something up for Research England or some other short-notice scheme if there’s an opportunity. What the Priority projects call does NOT have though is MONEY. There is no cash to bid for here. Also, what the Priority Projects is NOT is a mini Decadal review. Having something in this list doesn’t mean that it’s somehow baked in stone as a top priority, irrespective of its science case for whatever call it’s being considered in. There’s a separate process for that in the Balance of Programmes reviews. </a:t>
            </a:r>
          </a:p>
        </p:txBody>
      </p:sp>
      <p:sp>
        <p:nvSpPr>
          <p:cNvPr id="4" name="Slide Number Placeholder 3"/>
          <p:cNvSpPr>
            <a:spLocks noGrp="1"/>
          </p:cNvSpPr>
          <p:nvPr>
            <p:ph type="sldNum" sz="quarter" idx="5"/>
          </p:nvPr>
        </p:nvSpPr>
        <p:spPr/>
        <p:txBody>
          <a:bodyPr/>
          <a:lstStyle/>
          <a:p>
            <a:fld id="{067B39FA-28FA-BD42-832D-BFF24ED57783}" type="slidenum">
              <a:rPr lang="en-GB" smtClean="0"/>
              <a:t>2</a:t>
            </a:fld>
            <a:endParaRPr lang="en-GB"/>
          </a:p>
        </p:txBody>
      </p:sp>
    </p:spTree>
    <p:extLst>
      <p:ext uri="{BB962C8B-B14F-4D97-AF65-F5344CB8AC3E}">
        <p14:creationId xmlns:p14="http://schemas.microsoft.com/office/powerpoint/2010/main" val="61406459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Here is the brief we’ve had from STFC. I’ll leave this slide up there. I don’t think a lot has changed in the past four months or so, but if you know of some news that would have materially changed the AEP report then please let us know ASAP. </a:t>
            </a:r>
          </a:p>
        </p:txBody>
      </p:sp>
      <p:sp>
        <p:nvSpPr>
          <p:cNvPr id="4" name="Slide Number Placeholder 3"/>
          <p:cNvSpPr>
            <a:spLocks noGrp="1"/>
          </p:cNvSpPr>
          <p:nvPr>
            <p:ph type="sldNum" sz="quarter" idx="5"/>
          </p:nvPr>
        </p:nvSpPr>
        <p:spPr/>
        <p:txBody>
          <a:bodyPr/>
          <a:lstStyle/>
          <a:p>
            <a:fld id="{38EFB3AA-4092-E045-BF33-6C20E1523FB0}" type="slidenum">
              <a:rPr lang="en-GB" smtClean="0"/>
              <a:t>11</a:t>
            </a:fld>
            <a:endParaRPr lang="en-GB"/>
          </a:p>
        </p:txBody>
      </p:sp>
    </p:spTree>
    <p:extLst>
      <p:ext uri="{BB962C8B-B14F-4D97-AF65-F5344CB8AC3E}">
        <p14:creationId xmlns:p14="http://schemas.microsoft.com/office/powerpoint/2010/main" val="245560565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Because, your top priority is not any of these Priority Projects. Your top priority is GRANTS. But out of scope for the Priority Projects is GRANTS. </a:t>
            </a:r>
          </a:p>
        </p:txBody>
      </p:sp>
      <p:sp>
        <p:nvSpPr>
          <p:cNvPr id="4" name="Slide Number Placeholder 3"/>
          <p:cNvSpPr>
            <a:spLocks noGrp="1"/>
          </p:cNvSpPr>
          <p:nvPr>
            <p:ph type="sldNum" sz="quarter" idx="5"/>
          </p:nvPr>
        </p:nvSpPr>
        <p:spPr/>
        <p:txBody>
          <a:bodyPr/>
          <a:lstStyle/>
          <a:p>
            <a:fld id="{067B39FA-28FA-BD42-832D-BFF24ED57783}" type="slidenum">
              <a:rPr lang="en-GB" smtClean="0"/>
              <a:t>3</a:t>
            </a:fld>
            <a:endParaRPr lang="en-GB"/>
          </a:p>
        </p:txBody>
      </p:sp>
    </p:spTree>
    <p:extLst>
      <p:ext uri="{BB962C8B-B14F-4D97-AF65-F5344CB8AC3E}">
        <p14:creationId xmlns:p14="http://schemas.microsoft.com/office/powerpoint/2010/main" val="56813361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Here are the 2018 AAP priorities, in no particular order. We tried to cover the breadth of AAP interests, from CMB to gravitational waves to optical to mm to radio. We tried to capture the top priority or strongest science in each area. This was easy in some cases, for example for the CMB their top priority is the Simons Observatory, and that community has been very organised in town hall meetings and white papers to decide this top priority. So that one was easy. But for the rest – did we succeed? You tell us! That’s what this light-touch review is for. </a:t>
            </a:r>
          </a:p>
        </p:txBody>
      </p:sp>
      <p:sp>
        <p:nvSpPr>
          <p:cNvPr id="4" name="Slide Number Placeholder 3"/>
          <p:cNvSpPr>
            <a:spLocks noGrp="1"/>
          </p:cNvSpPr>
          <p:nvPr>
            <p:ph type="sldNum" sz="quarter" idx="5"/>
          </p:nvPr>
        </p:nvSpPr>
        <p:spPr/>
        <p:txBody>
          <a:bodyPr/>
          <a:lstStyle/>
          <a:p>
            <a:fld id="{067B39FA-28FA-BD42-832D-BFF24ED57783}" type="slidenum">
              <a:rPr lang="en-GB" smtClean="0"/>
              <a:t>4</a:t>
            </a:fld>
            <a:endParaRPr lang="en-GB"/>
          </a:p>
        </p:txBody>
      </p:sp>
    </p:spTree>
    <p:extLst>
      <p:ext uri="{BB962C8B-B14F-4D97-AF65-F5344CB8AC3E}">
        <p14:creationId xmlns:p14="http://schemas.microsoft.com/office/powerpoint/2010/main" val="255536199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Here are the ones that actually secured new money. </a:t>
            </a:r>
          </a:p>
        </p:txBody>
      </p:sp>
      <p:sp>
        <p:nvSpPr>
          <p:cNvPr id="4" name="Slide Number Placeholder 3"/>
          <p:cNvSpPr>
            <a:spLocks noGrp="1"/>
          </p:cNvSpPr>
          <p:nvPr>
            <p:ph type="sldNum" sz="quarter" idx="5"/>
          </p:nvPr>
        </p:nvSpPr>
        <p:spPr/>
        <p:txBody>
          <a:bodyPr/>
          <a:lstStyle/>
          <a:p>
            <a:fld id="{067B39FA-28FA-BD42-832D-BFF24ED57783}" type="slidenum">
              <a:rPr lang="en-GB" smtClean="0"/>
              <a:t>5</a:t>
            </a:fld>
            <a:endParaRPr lang="en-GB"/>
          </a:p>
        </p:txBody>
      </p:sp>
    </p:spTree>
    <p:extLst>
      <p:ext uri="{BB962C8B-B14F-4D97-AF65-F5344CB8AC3E}">
        <p14:creationId xmlns:p14="http://schemas.microsoft.com/office/powerpoint/2010/main" val="220290693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None of them. </a:t>
            </a:r>
          </a:p>
        </p:txBody>
      </p:sp>
      <p:sp>
        <p:nvSpPr>
          <p:cNvPr id="4" name="Slide Number Placeholder 3"/>
          <p:cNvSpPr>
            <a:spLocks noGrp="1"/>
          </p:cNvSpPr>
          <p:nvPr>
            <p:ph type="sldNum" sz="quarter" idx="5"/>
          </p:nvPr>
        </p:nvSpPr>
        <p:spPr/>
        <p:txBody>
          <a:bodyPr/>
          <a:lstStyle/>
          <a:p>
            <a:fld id="{067B39FA-28FA-BD42-832D-BFF24ED57783}" type="slidenum">
              <a:rPr lang="en-GB" smtClean="0"/>
              <a:t>6</a:t>
            </a:fld>
            <a:endParaRPr lang="en-GB"/>
          </a:p>
        </p:txBody>
      </p:sp>
    </p:spTree>
    <p:extLst>
      <p:ext uri="{BB962C8B-B14F-4D97-AF65-F5344CB8AC3E}">
        <p14:creationId xmlns:p14="http://schemas.microsoft.com/office/powerpoint/2010/main" val="177389973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So, we tried to rejig this, in the hope that things that look more thematic could have a bigger chance of success. Again these are in </a:t>
            </a:r>
            <a:r>
              <a:rPr lang="en-GB"/>
              <a:t>no particular order. </a:t>
            </a:r>
            <a:endParaRPr lang="en-GB" dirty="0"/>
          </a:p>
        </p:txBody>
      </p:sp>
      <p:sp>
        <p:nvSpPr>
          <p:cNvPr id="4" name="Slide Number Placeholder 3"/>
          <p:cNvSpPr>
            <a:spLocks noGrp="1"/>
          </p:cNvSpPr>
          <p:nvPr>
            <p:ph type="sldNum" sz="quarter" idx="5"/>
          </p:nvPr>
        </p:nvSpPr>
        <p:spPr/>
        <p:txBody>
          <a:bodyPr/>
          <a:lstStyle/>
          <a:p>
            <a:fld id="{067B39FA-28FA-BD42-832D-BFF24ED57783}" type="slidenum">
              <a:rPr lang="en-GB" smtClean="0"/>
              <a:t>7</a:t>
            </a:fld>
            <a:endParaRPr lang="en-GB"/>
          </a:p>
        </p:txBody>
      </p:sp>
    </p:spTree>
    <p:extLst>
      <p:ext uri="{BB962C8B-B14F-4D97-AF65-F5344CB8AC3E}">
        <p14:creationId xmlns:p14="http://schemas.microsoft.com/office/powerpoint/2010/main" val="236024292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[read]</a:t>
            </a:r>
          </a:p>
        </p:txBody>
      </p:sp>
      <p:sp>
        <p:nvSpPr>
          <p:cNvPr id="4" name="Slide Number Placeholder 3"/>
          <p:cNvSpPr>
            <a:spLocks noGrp="1"/>
          </p:cNvSpPr>
          <p:nvPr>
            <p:ph type="sldNum" sz="quarter" idx="5"/>
          </p:nvPr>
        </p:nvSpPr>
        <p:spPr/>
        <p:txBody>
          <a:bodyPr/>
          <a:lstStyle/>
          <a:p>
            <a:fld id="{067B39FA-28FA-BD42-832D-BFF24ED57783}" type="slidenum">
              <a:rPr lang="en-GB" smtClean="0"/>
              <a:t>8</a:t>
            </a:fld>
            <a:endParaRPr lang="en-GB"/>
          </a:p>
        </p:txBody>
      </p:sp>
    </p:spTree>
    <p:extLst>
      <p:ext uri="{BB962C8B-B14F-4D97-AF65-F5344CB8AC3E}">
        <p14:creationId xmlns:p14="http://schemas.microsoft.com/office/powerpoint/2010/main" val="104420044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Several of the advisory panels have gotten together to look at the priority project process and we had a few ideas, which I think are being considered by STFC, but UKSA and STFC folk can comment directly here. </a:t>
            </a:r>
          </a:p>
        </p:txBody>
      </p:sp>
      <p:sp>
        <p:nvSpPr>
          <p:cNvPr id="4" name="Slide Number Placeholder 3"/>
          <p:cNvSpPr>
            <a:spLocks noGrp="1"/>
          </p:cNvSpPr>
          <p:nvPr>
            <p:ph type="sldNum" sz="quarter" idx="5"/>
          </p:nvPr>
        </p:nvSpPr>
        <p:spPr/>
        <p:txBody>
          <a:bodyPr/>
          <a:lstStyle/>
          <a:p>
            <a:fld id="{067B39FA-28FA-BD42-832D-BFF24ED57783}" type="slidenum">
              <a:rPr lang="en-GB" smtClean="0"/>
              <a:t>9</a:t>
            </a:fld>
            <a:endParaRPr lang="en-GB"/>
          </a:p>
        </p:txBody>
      </p:sp>
    </p:spTree>
    <p:extLst>
      <p:ext uri="{BB962C8B-B14F-4D97-AF65-F5344CB8AC3E}">
        <p14:creationId xmlns:p14="http://schemas.microsoft.com/office/powerpoint/2010/main" val="91826006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Onto the other main activity: the bop2. Here, we polled the community a couple of years ago, this fed into the AEP that has published its results at the end of last year, and together with the evaluations in other fields, these feed into the bop2. But the advisory panels have one last chance now to provide any updates. </a:t>
            </a:r>
          </a:p>
        </p:txBody>
      </p:sp>
      <p:sp>
        <p:nvSpPr>
          <p:cNvPr id="4" name="Slide Number Placeholder 3"/>
          <p:cNvSpPr>
            <a:spLocks noGrp="1"/>
          </p:cNvSpPr>
          <p:nvPr>
            <p:ph type="sldNum" sz="quarter" idx="5"/>
          </p:nvPr>
        </p:nvSpPr>
        <p:spPr/>
        <p:txBody>
          <a:bodyPr/>
          <a:lstStyle/>
          <a:p>
            <a:fld id="{38EFB3AA-4092-E045-BF33-6C20E1523FB0}" type="slidenum">
              <a:rPr lang="en-GB" smtClean="0"/>
              <a:t>10</a:t>
            </a:fld>
            <a:endParaRPr lang="en-GB"/>
          </a:p>
        </p:txBody>
      </p:sp>
    </p:spTree>
    <p:extLst>
      <p:ext uri="{BB962C8B-B14F-4D97-AF65-F5344CB8AC3E}">
        <p14:creationId xmlns:p14="http://schemas.microsoft.com/office/powerpoint/2010/main" val="45466055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6B9D23-049A-EC4A-92E3-CEDD3DBD880C}"/>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13BD884D-7D0D-3241-BF7E-2B81CE91C54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BCEEADE7-5D54-1A43-97AB-A735516A0746}"/>
              </a:ext>
            </a:extLst>
          </p:cNvPr>
          <p:cNvSpPr>
            <a:spLocks noGrp="1"/>
          </p:cNvSpPr>
          <p:nvPr>
            <p:ph type="dt" sz="half" idx="10"/>
          </p:nvPr>
        </p:nvSpPr>
        <p:spPr/>
        <p:txBody>
          <a:bodyPr/>
          <a:lstStyle/>
          <a:p>
            <a:fld id="{F2C67DDB-8680-2C4D-B84D-4A62139F0816}" type="datetimeFigureOut">
              <a:rPr lang="en-GB" smtClean="0"/>
              <a:t>05/02/2020</a:t>
            </a:fld>
            <a:endParaRPr lang="en-GB"/>
          </a:p>
        </p:txBody>
      </p:sp>
      <p:sp>
        <p:nvSpPr>
          <p:cNvPr id="5" name="Footer Placeholder 4">
            <a:extLst>
              <a:ext uri="{FF2B5EF4-FFF2-40B4-BE49-F238E27FC236}">
                <a16:creationId xmlns:a16="http://schemas.microsoft.com/office/drawing/2014/main" id="{2C423E2A-217E-4843-9D31-B9B4BEBF7785}"/>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061F85E9-88ED-C94E-8BF0-A68EF2169E80}"/>
              </a:ext>
            </a:extLst>
          </p:cNvPr>
          <p:cNvSpPr>
            <a:spLocks noGrp="1"/>
          </p:cNvSpPr>
          <p:nvPr>
            <p:ph type="sldNum" sz="quarter" idx="12"/>
          </p:nvPr>
        </p:nvSpPr>
        <p:spPr/>
        <p:txBody>
          <a:bodyPr/>
          <a:lstStyle/>
          <a:p>
            <a:fld id="{B14BF747-B4F7-1446-A663-9C0BA0D4055C}" type="slidenum">
              <a:rPr lang="en-GB" smtClean="0"/>
              <a:t>‹#›</a:t>
            </a:fld>
            <a:endParaRPr lang="en-GB"/>
          </a:p>
        </p:txBody>
      </p:sp>
    </p:spTree>
    <p:extLst>
      <p:ext uri="{BB962C8B-B14F-4D97-AF65-F5344CB8AC3E}">
        <p14:creationId xmlns:p14="http://schemas.microsoft.com/office/powerpoint/2010/main" val="289579682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031619-C4DB-1B4A-BA40-AAB04C5D345C}"/>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C1E0152E-616F-BD40-AA7F-731512C4E071}"/>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E664ED78-7250-354A-BBC1-33A7640ED313}"/>
              </a:ext>
            </a:extLst>
          </p:cNvPr>
          <p:cNvSpPr>
            <a:spLocks noGrp="1"/>
          </p:cNvSpPr>
          <p:nvPr>
            <p:ph type="dt" sz="half" idx="10"/>
          </p:nvPr>
        </p:nvSpPr>
        <p:spPr/>
        <p:txBody>
          <a:bodyPr/>
          <a:lstStyle/>
          <a:p>
            <a:fld id="{F2C67DDB-8680-2C4D-B84D-4A62139F0816}" type="datetimeFigureOut">
              <a:rPr lang="en-GB" smtClean="0"/>
              <a:t>05/02/2020</a:t>
            </a:fld>
            <a:endParaRPr lang="en-GB"/>
          </a:p>
        </p:txBody>
      </p:sp>
      <p:sp>
        <p:nvSpPr>
          <p:cNvPr id="5" name="Footer Placeholder 4">
            <a:extLst>
              <a:ext uri="{FF2B5EF4-FFF2-40B4-BE49-F238E27FC236}">
                <a16:creationId xmlns:a16="http://schemas.microsoft.com/office/drawing/2014/main" id="{410F2B4B-4FC6-E246-A75F-731EC2731907}"/>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2E2C6434-BB8B-3C41-8964-17B296C36010}"/>
              </a:ext>
            </a:extLst>
          </p:cNvPr>
          <p:cNvSpPr>
            <a:spLocks noGrp="1"/>
          </p:cNvSpPr>
          <p:nvPr>
            <p:ph type="sldNum" sz="quarter" idx="12"/>
          </p:nvPr>
        </p:nvSpPr>
        <p:spPr/>
        <p:txBody>
          <a:bodyPr/>
          <a:lstStyle/>
          <a:p>
            <a:fld id="{B14BF747-B4F7-1446-A663-9C0BA0D4055C}" type="slidenum">
              <a:rPr lang="en-GB" smtClean="0"/>
              <a:t>‹#›</a:t>
            </a:fld>
            <a:endParaRPr lang="en-GB"/>
          </a:p>
        </p:txBody>
      </p:sp>
    </p:spTree>
    <p:extLst>
      <p:ext uri="{BB962C8B-B14F-4D97-AF65-F5344CB8AC3E}">
        <p14:creationId xmlns:p14="http://schemas.microsoft.com/office/powerpoint/2010/main" val="26915164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064C7C99-AADC-D547-ADE2-7308BCE2B131}"/>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49DBE766-08D6-7D4A-81B4-AA7E28EF701B}"/>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B63E3252-6613-4244-B65F-D7E98BBA0C14}"/>
              </a:ext>
            </a:extLst>
          </p:cNvPr>
          <p:cNvSpPr>
            <a:spLocks noGrp="1"/>
          </p:cNvSpPr>
          <p:nvPr>
            <p:ph type="dt" sz="half" idx="10"/>
          </p:nvPr>
        </p:nvSpPr>
        <p:spPr/>
        <p:txBody>
          <a:bodyPr/>
          <a:lstStyle/>
          <a:p>
            <a:fld id="{F2C67DDB-8680-2C4D-B84D-4A62139F0816}" type="datetimeFigureOut">
              <a:rPr lang="en-GB" smtClean="0"/>
              <a:t>05/02/2020</a:t>
            </a:fld>
            <a:endParaRPr lang="en-GB"/>
          </a:p>
        </p:txBody>
      </p:sp>
      <p:sp>
        <p:nvSpPr>
          <p:cNvPr id="5" name="Footer Placeholder 4">
            <a:extLst>
              <a:ext uri="{FF2B5EF4-FFF2-40B4-BE49-F238E27FC236}">
                <a16:creationId xmlns:a16="http://schemas.microsoft.com/office/drawing/2014/main" id="{061D1555-627F-F944-A88F-F5F27DFD5165}"/>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7218923F-B619-AE40-BB90-59C6BBF0EB62}"/>
              </a:ext>
            </a:extLst>
          </p:cNvPr>
          <p:cNvSpPr>
            <a:spLocks noGrp="1"/>
          </p:cNvSpPr>
          <p:nvPr>
            <p:ph type="sldNum" sz="quarter" idx="12"/>
          </p:nvPr>
        </p:nvSpPr>
        <p:spPr/>
        <p:txBody>
          <a:bodyPr/>
          <a:lstStyle/>
          <a:p>
            <a:fld id="{B14BF747-B4F7-1446-A663-9C0BA0D4055C}" type="slidenum">
              <a:rPr lang="en-GB" smtClean="0"/>
              <a:t>‹#›</a:t>
            </a:fld>
            <a:endParaRPr lang="en-GB"/>
          </a:p>
        </p:txBody>
      </p:sp>
    </p:spTree>
    <p:extLst>
      <p:ext uri="{BB962C8B-B14F-4D97-AF65-F5344CB8AC3E}">
        <p14:creationId xmlns:p14="http://schemas.microsoft.com/office/powerpoint/2010/main" val="329271022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24FC9D-043A-F54C-AB99-FFB0CEE630A9}"/>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93CD68A7-D494-7445-B62D-9148B60EF6DF}"/>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0F0ADB1B-E825-D74F-84AC-DF95DD9BC34C}"/>
              </a:ext>
            </a:extLst>
          </p:cNvPr>
          <p:cNvSpPr>
            <a:spLocks noGrp="1"/>
          </p:cNvSpPr>
          <p:nvPr>
            <p:ph type="dt" sz="half" idx="10"/>
          </p:nvPr>
        </p:nvSpPr>
        <p:spPr/>
        <p:txBody>
          <a:bodyPr/>
          <a:lstStyle/>
          <a:p>
            <a:fld id="{F2C67DDB-8680-2C4D-B84D-4A62139F0816}" type="datetimeFigureOut">
              <a:rPr lang="en-GB" smtClean="0"/>
              <a:t>05/02/2020</a:t>
            </a:fld>
            <a:endParaRPr lang="en-GB"/>
          </a:p>
        </p:txBody>
      </p:sp>
      <p:sp>
        <p:nvSpPr>
          <p:cNvPr id="5" name="Footer Placeholder 4">
            <a:extLst>
              <a:ext uri="{FF2B5EF4-FFF2-40B4-BE49-F238E27FC236}">
                <a16:creationId xmlns:a16="http://schemas.microsoft.com/office/drawing/2014/main" id="{6655181F-E609-D948-9094-E9BDC83F1948}"/>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F113603C-2300-E743-8A71-6B615047D27D}"/>
              </a:ext>
            </a:extLst>
          </p:cNvPr>
          <p:cNvSpPr>
            <a:spLocks noGrp="1"/>
          </p:cNvSpPr>
          <p:nvPr>
            <p:ph type="sldNum" sz="quarter" idx="12"/>
          </p:nvPr>
        </p:nvSpPr>
        <p:spPr/>
        <p:txBody>
          <a:bodyPr/>
          <a:lstStyle/>
          <a:p>
            <a:fld id="{B14BF747-B4F7-1446-A663-9C0BA0D4055C}" type="slidenum">
              <a:rPr lang="en-GB" smtClean="0"/>
              <a:t>‹#›</a:t>
            </a:fld>
            <a:endParaRPr lang="en-GB"/>
          </a:p>
        </p:txBody>
      </p:sp>
    </p:spTree>
    <p:extLst>
      <p:ext uri="{BB962C8B-B14F-4D97-AF65-F5344CB8AC3E}">
        <p14:creationId xmlns:p14="http://schemas.microsoft.com/office/powerpoint/2010/main" val="2912761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10D9FF-0769-D34F-9F98-AE2A943EA273}"/>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EBF388DA-1D4A-4146-976F-D1F131A4C94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BF21C561-8561-AD4E-AE9B-7E324B00E614}"/>
              </a:ext>
            </a:extLst>
          </p:cNvPr>
          <p:cNvSpPr>
            <a:spLocks noGrp="1"/>
          </p:cNvSpPr>
          <p:nvPr>
            <p:ph type="dt" sz="half" idx="10"/>
          </p:nvPr>
        </p:nvSpPr>
        <p:spPr/>
        <p:txBody>
          <a:bodyPr/>
          <a:lstStyle/>
          <a:p>
            <a:fld id="{F2C67DDB-8680-2C4D-B84D-4A62139F0816}" type="datetimeFigureOut">
              <a:rPr lang="en-GB" smtClean="0"/>
              <a:t>05/02/2020</a:t>
            </a:fld>
            <a:endParaRPr lang="en-GB"/>
          </a:p>
        </p:txBody>
      </p:sp>
      <p:sp>
        <p:nvSpPr>
          <p:cNvPr id="5" name="Footer Placeholder 4">
            <a:extLst>
              <a:ext uri="{FF2B5EF4-FFF2-40B4-BE49-F238E27FC236}">
                <a16:creationId xmlns:a16="http://schemas.microsoft.com/office/drawing/2014/main" id="{DB61E744-55F9-5A42-AEF7-5A27462FA172}"/>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318D7F2C-EDD2-8B4A-BC90-65BB95D488C1}"/>
              </a:ext>
            </a:extLst>
          </p:cNvPr>
          <p:cNvSpPr>
            <a:spLocks noGrp="1"/>
          </p:cNvSpPr>
          <p:nvPr>
            <p:ph type="sldNum" sz="quarter" idx="12"/>
          </p:nvPr>
        </p:nvSpPr>
        <p:spPr/>
        <p:txBody>
          <a:bodyPr/>
          <a:lstStyle/>
          <a:p>
            <a:fld id="{B14BF747-B4F7-1446-A663-9C0BA0D4055C}" type="slidenum">
              <a:rPr lang="en-GB" smtClean="0"/>
              <a:t>‹#›</a:t>
            </a:fld>
            <a:endParaRPr lang="en-GB"/>
          </a:p>
        </p:txBody>
      </p:sp>
    </p:spTree>
    <p:extLst>
      <p:ext uri="{BB962C8B-B14F-4D97-AF65-F5344CB8AC3E}">
        <p14:creationId xmlns:p14="http://schemas.microsoft.com/office/powerpoint/2010/main" val="130926956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75F153-251A-7B4A-A1B2-35B69A57E031}"/>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B0778B56-E552-CD44-A79D-6BD79AE4B534}"/>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A29178FB-DC67-E94D-B6FD-F1BC6DBE8DFA}"/>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E23531E6-0212-A948-A902-98404002C74B}"/>
              </a:ext>
            </a:extLst>
          </p:cNvPr>
          <p:cNvSpPr>
            <a:spLocks noGrp="1"/>
          </p:cNvSpPr>
          <p:nvPr>
            <p:ph type="dt" sz="half" idx="10"/>
          </p:nvPr>
        </p:nvSpPr>
        <p:spPr/>
        <p:txBody>
          <a:bodyPr/>
          <a:lstStyle/>
          <a:p>
            <a:fld id="{F2C67DDB-8680-2C4D-B84D-4A62139F0816}" type="datetimeFigureOut">
              <a:rPr lang="en-GB" smtClean="0"/>
              <a:t>05/02/2020</a:t>
            </a:fld>
            <a:endParaRPr lang="en-GB"/>
          </a:p>
        </p:txBody>
      </p:sp>
      <p:sp>
        <p:nvSpPr>
          <p:cNvPr id="6" name="Footer Placeholder 5">
            <a:extLst>
              <a:ext uri="{FF2B5EF4-FFF2-40B4-BE49-F238E27FC236}">
                <a16:creationId xmlns:a16="http://schemas.microsoft.com/office/drawing/2014/main" id="{E6B0DFCC-E7C7-CE4B-B9B5-3103320D5A14}"/>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DEC4A96F-2D51-3C47-B8F2-CA2C6C0F3439}"/>
              </a:ext>
            </a:extLst>
          </p:cNvPr>
          <p:cNvSpPr>
            <a:spLocks noGrp="1"/>
          </p:cNvSpPr>
          <p:nvPr>
            <p:ph type="sldNum" sz="quarter" idx="12"/>
          </p:nvPr>
        </p:nvSpPr>
        <p:spPr/>
        <p:txBody>
          <a:bodyPr/>
          <a:lstStyle/>
          <a:p>
            <a:fld id="{B14BF747-B4F7-1446-A663-9C0BA0D4055C}" type="slidenum">
              <a:rPr lang="en-GB" smtClean="0"/>
              <a:t>‹#›</a:t>
            </a:fld>
            <a:endParaRPr lang="en-GB"/>
          </a:p>
        </p:txBody>
      </p:sp>
    </p:spTree>
    <p:extLst>
      <p:ext uri="{BB962C8B-B14F-4D97-AF65-F5344CB8AC3E}">
        <p14:creationId xmlns:p14="http://schemas.microsoft.com/office/powerpoint/2010/main" val="22427626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0A14C3-35BA-9C4C-BEDA-1AEDCC242EFE}"/>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F6659FC9-14FA-154F-BAFE-7B119586859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BFB3AF38-9E10-4A4E-A89F-E3A6B43AA0A7}"/>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8EB08612-5A79-0447-9344-9E4FE8941C3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5627CA8F-7C08-6244-951D-C75F467E15C0}"/>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136E241A-9154-6147-B354-D124FF84B6FD}"/>
              </a:ext>
            </a:extLst>
          </p:cNvPr>
          <p:cNvSpPr>
            <a:spLocks noGrp="1"/>
          </p:cNvSpPr>
          <p:nvPr>
            <p:ph type="dt" sz="half" idx="10"/>
          </p:nvPr>
        </p:nvSpPr>
        <p:spPr/>
        <p:txBody>
          <a:bodyPr/>
          <a:lstStyle/>
          <a:p>
            <a:fld id="{F2C67DDB-8680-2C4D-B84D-4A62139F0816}" type="datetimeFigureOut">
              <a:rPr lang="en-GB" smtClean="0"/>
              <a:t>05/02/2020</a:t>
            </a:fld>
            <a:endParaRPr lang="en-GB"/>
          </a:p>
        </p:txBody>
      </p:sp>
      <p:sp>
        <p:nvSpPr>
          <p:cNvPr id="8" name="Footer Placeholder 7">
            <a:extLst>
              <a:ext uri="{FF2B5EF4-FFF2-40B4-BE49-F238E27FC236}">
                <a16:creationId xmlns:a16="http://schemas.microsoft.com/office/drawing/2014/main" id="{A84147D1-A36E-614E-A61B-814056D1DCE1}"/>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ABBAA4C1-2E05-614C-8ADD-C0B3E7954230}"/>
              </a:ext>
            </a:extLst>
          </p:cNvPr>
          <p:cNvSpPr>
            <a:spLocks noGrp="1"/>
          </p:cNvSpPr>
          <p:nvPr>
            <p:ph type="sldNum" sz="quarter" idx="12"/>
          </p:nvPr>
        </p:nvSpPr>
        <p:spPr/>
        <p:txBody>
          <a:bodyPr/>
          <a:lstStyle/>
          <a:p>
            <a:fld id="{B14BF747-B4F7-1446-A663-9C0BA0D4055C}" type="slidenum">
              <a:rPr lang="en-GB" smtClean="0"/>
              <a:t>‹#›</a:t>
            </a:fld>
            <a:endParaRPr lang="en-GB"/>
          </a:p>
        </p:txBody>
      </p:sp>
    </p:spTree>
    <p:extLst>
      <p:ext uri="{BB962C8B-B14F-4D97-AF65-F5344CB8AC3E}">
        <p14:creationId xmlns:p14="http://schemas.microsoft.com/office/powerpoint/2010/main" val="312688697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C8AE69-33A5-6942-9A11-E0F9D6AD0258}"/>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9CDB6CD4-4E03-C84D-8BFC-49768893B447}"/>
              </a:ext>
            </a:extLst>
          </p:cNvPr>
          <p:cNvSpPr>
            <a:spLocks noGrp="1"/>
          </p:cNvSpPr>
          <p:nvPr>
            <p:ph type="dt" sz="half" idx="10"/>
          </p:nvPr>
        </p:nvSpPr>
        <p:spPr/>
        <p:txBody>
          <a:bodyPr/>
          <a:lstStyle/>
          <a:p>
            <a:fld id="{F2C67DDB-8680-2C4D-B84D-4A62139F0816}" type="datetimeFigureOut">
              <a:rPr lang="en-GB" smtClean="0"/>
              <a:t>05/02/2020</a:t>
            </a:fld>
            <a:endParaRPr lang="en-GB"/>
          </a:p>
        </p:txBody>
      </p:sp>
      <p:sp>
        <p:nvSpPr>
          <p:cNvPr id="4" name="Footer Placeholder 3">
            <a:extLst>
              <a:ext uri="{FF2B5EF4-FFF2-40B4-BE49-F238E27FC236}">
                <a16:creationId xmlns:a16="http://schemas.microsoft.com/office/drawing/2014/main" id="{4C568F04-C72B-0340-ACE6-EA4DFF69AFE4}"/>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44E151E3-B9AE-D049-BF69-A65EEB944D64}"/>
              </a:ext>
            </a:extLst>
          </p:cNvPr>
          <p:cNvSpPr>
            <a:spLocks noGrp="1"/>
          </p:cNvSpPr>
          <p:nvPr>
            <p:ph type="sldNum" sz="quarter" idx="12"/>
          </p:nvPr>
        </p:nvSpPr>
        <p:spPr/>
        <p:txBody>
          <a:bodyPr/>
          <a:lstStyle/>
          <a:p>
            <a:fld id="{B14BF747-B4F7-1446-A663-9C0BA0D4055C}" type="slidenum">
              <a:rPr lang="en-GB" smtClean="0"/>
              <a:t>‹#›</a:t>
            </a:fld>
            <a:endParaRPr lang="en-GB"/>
          </a:p>
        </p:txBody>
      </p:sp>
    </p:spTree>
    <p:extLst>
      <p:ext uri="{BB962C8B-B14F-4D97-AF65-F5344CB8AC3E}">
        <p14:creationId xmlns:p14="http://schemas.microsoft.com/office/powerpoint/2010/main" val="33885847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E624BEA4-B456-8C4D-9588-3DEB2CFFC7FA}"/>
              </a:ext>
            </a:extLst>
          </p:cNvPr>
          <p:cNvSpPr>
            <a:spLocks noGrp="1"/>
          </p:cNvSpPr>
          <p:nvPr>
            <p:ph type="dt" sz="half" idx="10"/>
          </p:nvPr>
        </p:nvSpPr>
        <p:spPr/>
        <p:txBody>
          <a:bodyPr/>
          <a:lstStyle/>
          <a:p>
            <a:fld id="{F2C67DDB-8680-2C4D-B84D-4A62139F0816}" type="datetimeFigureOut">
              <a:rPr lang="en-GB" smtClean="0"/>
              <a:t>05/02/2020</a:t>
            </a:fld>
            <a:endParaRPr lang="en-GB"/>
          </a:p>
        </p:txBody>
      </p:sp>
      <p:sp>
        <p:nvSpPr>
          <p:cNvPr id="3" name="Footer Placeholder 2">
            <a:extLst>
              <a:ext uri="{FF2B5EF4-FFF2-40B4-BE49-F238E27FC236}">
                <a16:creationId xmlns:a16="http://schemas.microsoft.com/office/drawing/2014/main" id="{39D35707-9CB2-984F-8927-0FAFDA244C20}"/>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7FFCBD50-B816-0546-9272-6B0B44261ED6}"/>
              </a:ext>
            </a:extLst>
          </p:cNvPr>
          <p:cNvSpPr>
            <a:spLocks noGrp="1"/>
          </p:cNvSpPr>
          <p:nvPr>
            <p:ph type="sldNum" sz="quarter" idx="12"/>
          </p:nvPr>
        </p:nvSpPr>
        <p:spPr/>
        <p:txBody>
          <a:bodyPr/>
          <a:lstStyle/>
          <a:p>
            <a:fld id="{B14BF747-B4F7-1446-A663-9C0BA0D4055C}" type="slidenum">
              <a:rPr lang="en-GB" smtClean="0"/>
              <a:t>‹#›</a:t>
            </a:fld>
            <a:endParaRPr lang="en-GB"/>
          </a:p>
        </p:txBody>
      </p:sp>
    </p:spTree>
    <p:extLst>
      <p:ext uri="{BB962C8B-B14F-4D97-AF65-F5344CB8AC3E}">
        <p14:creationId xmlns:p14="http://schemas.microsoft.com/office/powerpoint/2010/main" val="100860821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110839-EDC3-9E4E-9255-EACC3C6E62D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655FA59B-A221-B04D-8C85-D4EEAFDA051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070F2137-3633-304F-B94F-BD8F680B0BA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E891D429-DDAC-584D-814F-F960F6D79592}"/>
              </a:ext>
            </a:extLst>
          </p:cNvPr>
          <p:cNvSpPr>
            <a:spLocks noGrp="1"/>
          </p:cNvSpPr>
          <p:nvPr>
            <p:ph type="dt" sz="half" idx="10"/>
          </p:nvPr>
        </p:nvSpPr>
        <p:spPr/>
        <p:txBody>
          <a:bodyPr/>
          <a:lstStyle/>
          <a:p>
            <a:fld id="{F2C67DDB-8680-2C4D-B84D-4A62139F0816}" type="datetimeFigureOut">
              <a:rPr lang="en-GB" smtClean="0"/>
              <a:t>05/02/2020</a:t>
            </a:fld>
            <a:endParaRPr lang="en-GB"/>
          </a:p>
        </p:txBody>
      </p:sp>
      <p:sp>
        <p:nvSpPr>
          <p:cNvPr id="6" name="Footer Placeholder 5">
            <a:extLst>
              <a:ext uri="{FF2B5EF4-FFF2-40B4-BE49-F238E27FC236}">
                <a16:creationId xmlns:a16="http://schemas.microsoft.com/office/drawing/2014/main" id="{74901F9A-AE38-584E-B735-5F576EDB8D95}"/>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AAE59130-C3E1-0A44-B730-F26E4D9E73B2}"/>
              </a:ext>
            </a:extLst>
          </p:cNvPr>
          <p:cNvSpPr>
            <a:spLocks noGrp="1"/>
          </p:cNvSpPr>
          <p:nvPr>
            <p:ph type="sldNum" sz="quarter" idx="12"/>
          </p:nvPr>
        </p:nvSpPr>
        <p:spPr/>
        <p:txBody>
          <a:bodyPr/>
          <a:lstStyle/>
          <a:p>
            <a:fld id="{B14BF747-B4F7-1446-A663-9C0BA0D4055C}" type="slidenum">
              <a:rPr lang="en-GB" smtClean="0"/>
              <a:t>‹#›</a:t>
            </a:fld>
            <a:endParaRPr lang="en-GB"/>
          </a:p>
        </p:txBody>
      </p:sp>
    </p:spTree>
    <p:extLst>
      <p:ext uri="{BB962C8B-B14F-4D97-AF65-F5344CB8AC3E}">
        <p14:creationId xmlns:p14="http://schemas.microsoft.com/office/powerpoint/2010/main" val="86275357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66D1A1-AA64-254F-95E3-99AC5E3ACF5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B49579F2-F7E0-784A-BE96-892180CD5DA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1640FCD1-8624-BD48-BB18-5697A001DA9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FD8161BC-B602-BC4C-960B-87FF7675412C}"/>
              </a:ext>
            </a:extLst>
          </p:cNvPr>
          <p:cNvSpPr>
            <a:spLocks noGrp="1"/>
          </p:cNvSpPr>
          <p:nvPr>
            <p:ph type="dt" sz="half" idx="10"/>
          </p:nvPr>
        </p:nvSpPr>
        <p:spPr/>
        <p:txBody>
          <a:bodyPr/>
          <a:lstStyle/>
          <a:p>
            <a:fld id="{F2C67DDB-8680-2C4D-B84D-4A62139F0816}" type="datetimeFigureOut">
              <a:rPr lang="en-GB" smtClean="0"/>
              <a:t>05/02/2020</a:t>
            </a:fld>
            <a:endParaRPr lang="en-GB"/>
          </a:p>
        </p:txBody>
      </p:sp>
      <p:sp>
        <p:nvSpPr>
          <p:cNvPr id="6" name="Footer Placeholder 5">
            <a:extLst>
              <a:ext uri="{FF2B5EF4-FFF2-40B4-BE49-F238E27FC236}">
                <a16:creationId xmlns:a16="http://schemas.microsoft.com/office/drawing/2014/main" id="{E91D4231-C929-F040-9C28-2E17DD2845C4}"/>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8C41AAE3-F8DA-8F42-9D0F-53171D22E0AE}"/>
              </a:ext>
            </a:extLst>
          </p:cNvPr>
          <p:cNvSpPr>
            <a:spLocks noGrp="1"/>
          </p:cNvSpPr>
          <p:nvPr>
            <p:ph type="sldNum" sz="quarter" idx="12"/>
          </p:nvPr>
        </p:nvSpPr>
        <p:spPr/>
        <p:txBody>
          <a:bodyPr/>
          <a:lstStyle/>
          <a:p>
            <a:fld id="{B14BF747-B4F7-1446-A663-9C0BA0D4055C}" type="slidenum">
              <a:rPr lang="en-GB" smtClean="0"/>
              <a:t>‹#›</a:t>
            </a:fld>
            <a:endParaRPr lang="en-GB"/>
          </a:p>
        </p:txBody>
      </p:sp>
    </p:spTree>
    <p:extLst>
      <p:ext uri="{BB962C8B-B14F-4D97-AF65-F5344CB8AC3E}">
        <p14:creationId xmlns:p14="http://schemas.microsoft.com/office/powerpoint/2010/main" val="31592356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8A902AD4-B1C2-564C-AD76-6FB26AC2209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42071D46-F401-F145-A5A0-0194D9C2219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B8E458DC-A519-A44A-9D69-472032F6968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2C67DDB-8680-2C4D-B84D-4A62139F0816}" type="datetimeFigureOut">
              <a:rPr lang="en-GB" smtClean="0"/>
              <a:t>05/02/2020</a:t>
            </a:fld>
            <a:endParaRPr lang="en-GB"/>
          </a:p>
        </p:txBody>
      </p:sp>
      <p:sp>
        <p:nvSpPr>
          <p:cNvPr id="5" name="Footer Placeholder 4">
            <a:extLst>
              <a:ext uri="{FF2B5EF4-FFF2-40B4-BE49-F238E27FC236}">
                <a16:creationId xmlns:a16="http://schemas.microsoft.com/office/drawing/2014/main" id="{E3E49C9C-6A9D-0146-815C-7030DCA2B94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08A04BAD-6EDE-4D4E-97A0-EA5EAF4DBC1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4BF747-B4F7-1446-A663-9C0BA0D4055C}" type="slidenum">
              <a:rPr lang="en-GB" smtClean="0"/>
              <a:t>‹#›</a:t>
            </a:fld>
            <a:endParaRPr lang="en-GB"/>
          </a:p>
        </p:txBody>
      </p:sp>
    </p:spTree>
    <p:extLst>
      <p:ext uri="{BB962C8B-B14F-4D97-AF65-F5344CB8AC3E}">
        <p14:creationId xmlns:p14="http://schemas.microsoft.com/office/powerpoint/2010/main" val="183491429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F62080-37F9-074A-99A2-B32BD7D37B25}"/>
              </a:ext>
            </a:extLst>
          </p:cNvPr>
          <p:cNvSpPr>
            <a:spLocks noGrp="1"/>
          </p:cNvSpPr>
          <p:nvPr>
            <p:ph type="ctrTitle"/>
          </p:nvPr>
        </p:nvSpPr>
        <p:spPr/>
        <p:txBody>
          <a:bodyPr/>
          <a:lstStyle/>
          <a:p>
            <a:r>
              <a:rPr lang="en-GB" dirty="0"/>
              <a:t>STFC Astronomy Advisory Panel report</a:t>
            </a:r>
          </a:p>
        </p:txBody>
      </p:sp>
      <p:sp>
        <p:nvSpPr>
          <p:cNvPr id="3" name="Subtitle 2">
            <a:extLst>
              <a:ext uri="{FF2B5EF4-FFF2-40B4-BE49-F238E27FC236}">
                <a16:creationId xmlns:a16="http://schemas.microsoft.com/office/drawing/2014/main" id="{00A98653-C5EE-554D-AD3D-32C2C92798AE}"/>
              </a:ext>
            </a:extLst>
          </p:cNvPr>
          <p:cNvSpPr>
            <a:spLocks noGrp="1"/>
          </p:cNvSpPr>
          <p:nvPr>
            <p:ph type="subTitle" idx="1"/>
          </p:nvPr>
        </p:nvSpPr>
        <p:spPr/>
        <p:txBody>
          <a:bodyPr>
            <a:normAutofit fontScale="92500" lnSpcReduction="20000"/>
          </a:bodyPr>
          <a:lstStyle/>
          <a:p>
            <a:r>
              <a:rPr lang="en-GB" dirty="0"/>
              <a:t>RAS Astronomy Forum</a:t>
            </a:r>
          </a:p>
          <a:p>
            <a:r>
              <a:rPr lang="en-GB" dirty="0"/>
              <a:t>6</a:t>
            </a:r>
            <a:r>
              <a:rPr lang="en-GB" baseline="30000" dirty="0"/>
              <a:t>th</a:t>
            </a:r>
            <a:r>
              <a:rPr lang="en-GB" dirty="0"/>
              <a:t> February 2020 </a:t>
            </a:r>
          </a:p>
          <a:p>
            <a:r>
              <a:rPr lang="en-GB" dirty="0"/>
              <a:t>Stephen Serjeant (AAP chair) on behalf of:</a:t>
            </a:r>
          </a:p>
          <a:p>
            <a:r>
              <a:rPr lang="en-GB" dirty="0"/>
              <a:t>James Bolton, </a:t>
            </a:r>
            <a:r>
              <a:rPr lang="en-GB" dirty="0" err="1"/>
              <a:t>Poshak</a:t>
            </a:r>
            <a:r>
              <a:rPr lang="en-GB" dirty="0"/>
              <a:t> Gandhi, Christiane </a:t>
            </a:r>
            <a:r>
              <a:rPr lang="en-GB" dirty="0" err="1"/>
              <a:t>Helling</a:t>
            </a:r>
            <a:r>
              <a:rPr lang="en-GB" dirty="0"/>
              <a:t>, Paolo </a:t>
            </a:r>
            <a:r>
              <a:rPr lang="en-GB" dirty="0" err="1"/>
              <a:t>Mazzali</a:t>
            </a:r>
            <a:r>
              <a:rPr lang="en-GB" dirty="0"/>
              <a:t>, Stephen Serjeant, Ben </a:t>
            </a:r>
            <a:r>
              <a:rPr lang="en-GB" dirty="0" err="1"/>
              <a:t>Stappers</a:t>
            </a:r>
            <a:r>
              <a:rPr lang="en-GB" dirty="0"/>
              <a:t>, Yvonne Unruh, </a:t>
            </a:r>
            <a:r>
              <a:rPr lang="en-GB" dirty="0" err="1"/>
              <a:t>Aprajita</a:t>
            </a:r>
            <a:r>
              <a:rPr lang="en-GB" dirty="0"/>
              <a:t> </a:t>
            </a:r>
            <a:r>
              <a:rPr lang="en-GB" dirty="0" err="1"/>
              <a:t>Verma</a:t>
            </a:r>
            <a:endParaRPr lang="en-GB" dirty="0"/>
          </a:p>
          <a:p>
            <a:endParaRPr lang="en-GB" dirty="0"/>
          </a:p>
        </p:txBody>
      </p:sp>
    </p:spTree>
    <p:extLst>
      <p:ext uri="{BB962C8B-B14F-4D97-AF65-F5344CB8AC3E}">
        <p14:creationId xmlns:p14="http://schemas.microsoft.com/office/powerpoint/2010/main" val="330269810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78347A2A-5C8B-7E4A-8669-32EC75D1D39F}"/>
              </a:ext>
            </a:extLst>
          </p:cNvPr>
          <p:cNvSpPr/>
          <p:nvPr/>
        </p:nvSpPr>
        <p:spPr>
          <a:xfrm>
            <a:off x="323850" y="2933700"/>
            <a:ext cx="2228850" cy="13716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AAP: </a:t>
            </a:r>
          </a:p>
          <a:p>
            <a:pPr algn="ctr"/>
            <a:r>
              <a:rPr lang="en-GB" dirty="0"/>
              <a:t>community survey 2018/2019</a:t>
            </a:r>
          </a:p>
        </p:txBody>
      </p:sp>
      <p:sp>
        <p:nvSpPr>
          <p:cNvPr id="5" name="Rectangle 4">
            <a:extLst>
              <a:ext uri="{FF2B5EF4-FFF2-40B4-BE49-F238E27FC236}">
                <a16:creationId xmlns:a16="http://schemas.microsoft.com/office/drawing/2014/main" id="{314C458B-2984-CC45-AE5A-274DA3E7A2FA}"/>
              </a:ext>
            </a:extLst>
          </p:cNvPr>
          <p:cNvSpPr/>
          <p:nvPr/>
        </p:nvSpPr>
        <p:spPr>
          <a:xfrm>
            <a:off x="4248150" y="2933700"/>
            <a:ext cx="2228850" cy="13716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Astronomy Evaluation Panel 2019</a:t>
            </a:r>
          </a:p>
        </p:txBody>
      </p:sp>
      <p:sp>
        <p:nvSpPr>
          <p:cNvPr id="6" name="Rectangle 5">
            <a:extLst>
              <a:ext uri="{FF2B5EF4-FFF2-40B4-BE49-F238E27FC236}">
                <a16:creationId xmlns:a16="http://schemas.microsoft.com/office/drawing/2014/main" id="{2DB60148-8C6B-8F44-86A0-10BBC6A84F75}"/>
              </a:ext>
            </a:extLst>
          </p:cNvPr>
          <p:cNvSpPr/>
          <p:nvPr/>
        </p:nvSpPr>
        <p:spPr>
          <a:xfrm>
            <a:off x="8267700" y="2324100"/>
            <a:ext cx="3771900" cy="25908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600" dirty="0"/>
              <a:t>BALANCE OF PROGRAMMES REVIEW 2, 2020</a:t>
            </a:r>
          </a:p>
        </p:txBody>
      </p:sp>
      <p:grpSp>
        <p:nvGrpSpPr>
          <p:cNvPr id="15" name="Group 14">
            <a:extLst>
              <a:ext uri="{FF2B5EF4-FFF2-40B4-BE49-F238E27FC236}">
                <a16:creationId xmlns:a16="http://schemas.microsoft.com/office/drawing/2014/main" id="{35168E1E-D4A8-104D-AC45-C5455B2C6140}"/>
              </a:ext>
            </a:extLst>
          </p:cNvPr>
          <p:cNvGrpSpPr/>
          <p:nvPr/>
        </p:nvGrpSpPr>
        <p:grpSpPr>
          <a:xfrm>
            <a:off x="4248150" y="-533400"/>
            <a:ext cx="2228850" cy="8305800"/>
            <a:chOff x="4248150" y="-533400"/>
            <a:chExt cx="2228850" cy="8305800"/>
          </a:xfrm>
        </p:grpSpPr>
        <p:sp>
          <p:nvSpPr>
            <p:cNvPr id="7" name="Rectangle 6">
              <a:extLst>
                <a:ext uri="{FF2B5EF4-FFF2-40B4-BE49-F238E27FC236}">
                  <a16:creationId xmlns:a16="http://schemas.microsoft.com/office/drawing/2014/main" id="{E67906C5-DB5B-3149-8F0C-1319A604C7B5}"/>
                </a:ext>
              </a:extLst>
            </p:cNvPr>
            <p:cNvSpPr/>
            <p:nvPr/>
          </p:nvSpPr>
          <p:spPr>
            <a:xfrm>
              <a:off x="4248150" y="4667250"/>
              <a:ext cx="2228850" cy="13716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Other evaluation panels </a:t>
              </a:r>
            </a:p>
          </p:txBody>
        </p:sp>
        <p:sp>
          <p:nvSpPr>
            <p:cNvPr id="8" name="Rectangle 7">
              <a:extLst>
                <a:ext uri="{FF2B5EF4-FFF2-40B4-BE49-F238E27FC236}">
                  <a16:creationId xmlns:a16="http://schemas.microsoft.com/office/drawing/2014/main" id="{1C23A25D-D6A9-4943-9DF7-A7EFDDB0449B}"/>
                </a:ext>
              </a:extLst>
            </p:cNvPr>
            <p:cNvSpPr/>
            <p:nvPr/>
          </p:nvSpPr>
          <p:spPr>
            <a:xfrm>
              <a:off x="4248150" y="1200150"/>
              <a:ext cx="2228850" cy="13716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Other evaluation panels </a:t>
              </a:r>
            </a:p>
          </p:txBody>
        </p:sp>
        <p:sp>
          <p:nvSpPr>
            <p:cNvPr id="9" name="Rectangle 8">
              <a:extLst>
                <a:ext uri="{FF2B5EF4-FFF2-40B4-BE49-F238E27FC236}">
                  <a16:creationId xmlns:a16="http://schemas.microsoft.com/office/drawing/2014/main" id="{639D9CEE-26EE-0F4A-AF6C-1006D06D886E}"/>
                </a:ext>
              </a:extLst>
            </p:cNvPr>
            <p:cNvSpPr/>
            <p:nvPr/>
          </p:nvSpPr>
          <p:spPr>
            <a:xfrm>
              <a:off x="4248150" y="6400800"/>
              <a:ext cx="2228850" cy="13716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0" name="Rectangle 9">
              <a:extLst>
                <a:ext uri="{FF2B5EF4-FFF2-40B4-BE49-F238E27FC236}">
                  <a16:creationId xmlns:a16="http://schemas.microsoft.com/office/drawing/2014/main" id="{3752A250-655E-8945-8C7A-427F79413A84}"/>
                </a:ext>
              </a:extLst>
            </p:cNvPr>
            <p:cNvSpPr/>
            <p:nvPr/>
          </p:nvSpPr>
          <p:spPr>
            <a:xfrm>
              <a:off x="4248150" y="-533400"/>
              <a:ext cx="2228850" cy="13716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grpSp>
      <p:sp>
        <p:nvSpPr>
          <p:cNvPr id="11" name="Right Arrow 10">
            <a:extLst>
              <a:ext uri="{FF2B5EF4-FFF2-40B4-BE49-F238E27FC236}">
                <a16:creationId xmlns:a16="http://schemas.microsoft.com/office/drawing/2014/main" id="{B29ABB2B-261B-D743-8F10-08575DE5CFE0}"/>
              </a:ext>
            </a:extLst>
          </p:cNvPr>
          <p:cNvSpPr/>
          <p:nvPr/>
        </p:nvSpPr>
        <p:spPr>
          <a:xfrm>
            <a:off x="2552700" y="3295650"/>
            <a:ext cx="1638300" cy="6477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TextBox 12">
            <a:extLst>
              <a:ext uri="{FF2B5EF4-FFF2-40B4-BE49-F238E27FC236}">
                <a16:creationId xmlns:a16="http://schemas.microsoft.com/office/drawing/2014/main" id="{B488A207-2EF4-2140-B879-AEFA82089D11}"/>
              </a:ext>
            </a:extLst>
          </p:cNvPr>
          <p:cNvSpPr txBox="1"/>
          <p:nvPr/>
        </p:nvSpPr>
        <p:spPr>
          <a:xfrm>
            <a:off x="5981700" y="-1571536"/>
            <a:ext cx="2584362" cy="9248686"/>
          </a:xfrm>
          <a:prstGeom prst="rect">
            <a:avLst/>
          </a:prstGeom>
          <a:noFill/>
        </p:spPr>
        <p:txBody>
          <a:bodyPr wrap="none" rtlCol="0">
            <a:spAutoFit/>
          </a:bodyPr>
          <a:lstStyle/>
          <a:p>
            <a:r>
              <a:rPr lang="en-GB" sz="59500" dirty="0">
                <a:solidFill>
                  <a:srgbClr val="4272C5"/>
                </a:solidFill>
              </a:rPr>
              <a:t>}</a:t>
            </a:r>
            <a:endParaRPr lang="en-GB" sz="2400" dirty="0">
              <a:solidFill>
                <a:srgbClr val="4272C5"/>
              </a:solidFill>
            </a:endParaRPr>
          </a:p>
        </p:txBody>
      </p:sp>
      <p:grpSp>
        <p:nvGrpSpPr>
          <p:cNvPr id="17" name="Group 16">
            <a:extLst>
              <a:ext uri="{FF2B5EF4-FFF2-40B4-BE49-F238E27FC236}">
                <a16:creationId xmlns:a16="http://schemas.microsoft.com/office/drawing/2014/main" id="{F9FF7E52-2366-4F4E-A3EE-6352E7D3071F}"/>
              </a:ext>
            </a:extLst>
          </p:cNvPr>
          <p:cNvGrpSpPr/>
          <p:nvPr/>
        </p:nvGrpSpPr>
        <p:grpSpPr>
          <a:xfrm>
            <a:off x="1447800" y="533400"/>
            <a:ext cx="9544050" cy="2400300"/>
            <a:chOff x="1447800" y="533400"/>
            <a:chExt cx="9544050" cy="2400300"/>
          </a:xfrm>
        </p:grpSpPr>
        <p:sp>
          <p:nvSpPr>
            <p:cNvPr id="14" name="U-Turn Arrow 13">
              <a:extLst>
                <a:ext uri="{FF2B5EF4-FFF2-40B4-BE49-F238E27FC236}">
                  <a16:creationId xmlns:a16="http://schemas.microsoft.com/office/drawing/2014/main" id="{4439183A-CA8B-3045-952B-CB2449EAAC0E}"/>
                </a:ext>
              </a:extLst>
            </p:cNvPr>
            <p:cNvSpPr/>
            <p:nvPr/>
          </p:nvSpPr>
          <p:spPr>
            <a:xfrm>
              <a:off x="1447800" y="533400"/>
              <a:ext cx="9544050" cy="2400300"/>
            </a:xfrm>
            <a:prstGeom prst="uturnArrow">
              <a:avLst>
                <a:gd name="adj1" fmla="val 23810"/>
                <a:gd name="adj2" fmla="val 25000"/>
                <a:gd name="adj3" fmla="val 25000"/>
                <a:gd name="adj4" fmla="val 43750"/>
                <a:gd name="adj5" fmla="val 75000"/>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rgbClr val="C00000"/>
                </a:solidFill>
              </a:endParaRPr>
            </a:p>
          </p:txBody>
        </p:sp>
        <p:sp>
          <p:nvSpPr>
            <p:cNvPr id="16" name="TextBox 15">
              <a:extLst>
                <a:ext uri="{FF2B5EF4-FFF2-40B4-BE49-F238E27FC236}">
                  <a16:creationId xmlns:a16="http://schemas.microsoft.com/office/drawing/2014/main" id="{BA80D037-E3D2-1A47-89B1-ABBA39B0F2B8}"/>
                </a:ext>
              </a:extLst>
            </p:cNvPr>
            <p:cNvSpPr txBox="1"/>
            <p:nvPr/>
          </p:nvSpPr>
          <p:spPr>
            <a:xfrm>
              <a:off x="4933950" y="607367"/>
              <a:ext cx="2152064" cy="461665"/>
            </a:xfrm>
            <a:prstGeom prst="rect">
              <a:avLst/>
            </a:prstGeom>
            <a:noFill/>
          </p:spPr>
          <p:txBody>
            <a:bodyPr wrap="none" rtlCol="0">
              <a:spAutoFit/>
            </a:bodyPr>
            <a:lstStyle/>
            <a:p>
              <a:r>
                <a:rPr lang="en-GB" sz="2400" dirty="0">
                  <a:solidFill>
                    <a:schemeClr val="bg1"/>
                  </a:solidFill>
                </a:rPr>
                <a:t>2020 UPDATES?</a:t>
              </a:r>
            </a:p>
          </p:txBody>
        </p:sp>
      </p:grpSp>
    </p:spTree>
    <p:extLst>
      <p:ext uri="{BB962C8B-B14F-4D97-AF65-F5344CB8AC3E}">
        <p14:creationId xmlns:p14="http://schemas.microsoft.com/office/powerpoint/2010/main" val="9457973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1"/>
                                        </p:tgtEl>
                                        <p:attrNameLst>
                                          <p:attrName>style.visibility</p:attrName>
                                        </p:attrNameLst>
                                      </p:cBhvr>
                                      <p:to>
                                        <p:strVal val="visible"/>
                                      </p:to>
                                    </p:set>
                                    <p:animEffect transition="in" filter="fade">
                                      <p:cBhvr>
                                        <p:cTn id="12" dur="500"/>
                                        <p:tgtEl>
                                          <p:spTgt spid="11"/>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fade">
                                      <p:cBhvr>
                                        <p:cTn id="17" dur="500"/>
                                        <p:tgtEl>
                                          <p:spTgt spid="5"/>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15"/>
                                        </p:tgtEl>
                                        <p:attrNameLst>
                                          <p:attrName>style.visibility</p:attrName>
                                        </p:attrNameLst>
                                      </p:cBhvr>
                                      <p:to>
                                        <p:strVal val="visible"/>
                                      </p:to>
                                    </p:set>
                                    <p:animEffect transition="in" filter="fade">
                                      <p:cBhvr>
                                        <p:cTn id="22" dur="500"/>
                                        <p:tgtEl>
                                          <p:spTgt spid="15"/>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13"/>
                                        </p:tgtEl>
                                        <p:attrNameLst>
                                          <p:attrName>style.visibility</p:attrName>
                                        </p:attrNameLst>
                                      </p:cBhvr>
                                      <p:to>
                                        <p:strVal val="visible"/>
                                      </p:to>
                                    </p:set>
                                    <p:animEffect transition="in" filter="fade">
                                      <p:cBhvr>
                                        <p:cTn id="27" dur="500"/>
                                        <p:tgtEl>
                                          <p:spTgt spid="13"/>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6"/>
                                        </p:tgtEl>
                                        <p:attrNameLst>
                                          <p:attrName>style.visibility</p:attrName>
                                        </p:attrNameLst>
                                      </p:cBhvr>
                                      <p:to>
                                        <p:strVal val="visible"/>
                                      </p:to>
                                    </p:set>
                                    <p:animEffect transition="in" filter="fade">
                                      <p:cBhvr>
                                        <p:cTn id="32" dur="500"/>
                                        <p:tgtEl>
                                          <p:spTgt spid="6"/>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17"/>
                                        </p:tgtEl>
                                        <p:attrNameLst>
                                          <p:attrName>style.visibility</p:attrName>
                                        </p:attrNameLst>
                                      </p:cBhvr>
                                      <p:to>
                                        <p:strVal val="visible"/>
                                      </p:to>
                                    </p:set>
                                    <p:animEffect transition="in" filter="fade">
                                      <p:cBhvr>
                                        <p:cTn id="37" dur="500"/>
                                        <p:tgtEl>
                                          <p:spTgt spid="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P spid="11" grpId="0" animBg="1"/>
      <p:bldP spid="13"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B081BCA0-7949-824D-A756-F41E11183EB4}"/>
              </a:ext>
            </a:extLst>
          </p:cNvPr>
          <p:cNvPicPr>
            <a:picLocks noChangeAspect="1"/>
          </p:cNvPicPr>
          <p:nvPr/>
        </p:nvPicPr>
        <p:blipFill>
          <a:blip r:embed="rId3"/>
          <a:stretch>
            <a:fillRect/>
          </a:stretch>
        </p:blipFill>
        <p:spPr>
          <a:xfrm>
            <a:off x="613555" y="628650"/>
            <a:ext cx="11358744" cy="4578350"/>
          </a:xfrm>
          <a:prstGeom prst="rect">
            <a:avLst/>
          </a:prstGeom>
        </p:spPr>
      </p:pic>
      <p:sp>
        <p:nvSpPr>
          <p:cNvPr id="8" name="TextBox 7">
            <a:extLst>
              <a:ext uri="{FF2B5EF4-FFF2-40B4-BE49-F238E27FC236}">
                <a16:creationId xmlns:a16="http://schemas.microsoft.com/office/drawing/2014/main" id="{F4A031A8-0B85-5C44-8A2F-856D69794939}"/>
              </a:ext>
            </a:extLst>
          </p:cNvPr>
          <p:cNvSpPr txBox="1"/>
          <p:nvPr/>
        </p:nvSpPr>
        <p:spPr>
          <a:xfrm>
            <a:off x="1066801" y="5264150"/>
            <a:ext cx="9410700" cy="1384995"/>
          </a:xfrm>
          <a:prstGeom prst="rect">
            <a:avLst/>
          </a:prstGeom>
          <a:noFill/>
        </p:spPr>
        <p:txBody>
          <a:bodyPr wrap="square" rtlCol="0">
            <a:spAutoFit/>
          </a:bodyPr>
          <a:lstStyle/>
          <a:p>
            <a:r>
              <a:rPr lang="en-GB" sz="2800" dirty="0">
                <a:solidFill>
                  <a:srgbClr val="C00000"/>
                </a:solidFill>
              </a:rPr>
              <a:t>AAP answers due 17</a:t>
            </a:r>
            <a:r>
              <a:rPr lang="en-GB" sz="2800" baseline="30000" dirty="0">
                <a:solidFill>
                  <a:srgbClr val="C00000"/>
                </a:solidFill>
              </a:rPr>
              <a:t>th</a:t>
            </a:r>
            <a:r>
              <a:rPr lang="en-GB" sz="2800" dirty="0">
                <a:solidFill>
                  <a:srgbClr val="C00000"/>
                </a:solidFill>
              </a:rPr>
              <a:t> Feb 2020... so please alert us ASAP to any material changes that would affect AEP conclusions and hence BoP2</a:t>
            </a:r>
          </a:p>
        </p:txBody>
      </p:sp>
    </p:spTree>
    <p:extLst>
      <p:ext uri="{BB962C8B-B14F-4D97-AF65-F5344CB8AC3E}">
        <p14:creationId xmlns:p14="http://schemas.microsoft.com/office/powerpoint/2010/main" val="62167429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15B1C7B-E37D-3E49-BFA8-298835C2DB59}"/>
              </a:ext>
            </a:extLst>
          </p:cNvPr>
          <p:cNvSpPr>
            <a:spLocks noGrp="1"/>
          </p:cNvSpPr>
          <p:nvPr>
            <p:ph idx="1"/>
          </p:nvPr>
        </p:nvSpPr>
        <p:spPr>
          <a:xfrm>
            <a:off x="838200" y="721217"/>
            <a:ext cx="10515600" cy="5455746"/>
          </a:xfrm>
        </p:spPr>
        <p:txBody>
          <a:bodyPr>
            <a:normAutofit fontScale="92500" lnSpcReduction="10000"/>
          </a:bodyPr>
          <a:lstStyle/>
          <a:p>
            <a:pPr marL="0" indent="0">
              <a:buNone/>
            </a:pPr>
            <a:r>
              <a:rPr lang="en-GB" sz="4400" dirty="0"/>
              <a:t>What the Priority Projects call is:</a:t>
            </a:r>
          </a:p>
          <a:p>
            <a:pPr marL="0" indent="0">
              <a:buNone/>
            </a:pPr>
            <a:r>
              <a:rPr lang="en-GB" sz="4400" b="1" dirty="0"/>
              <a:t>a call for ideas</a:t>
            </a:r>
          </a:p>
          <a:p>
            <a:pPr marL="0" indent="0">
              <a:buNone/>
            </a:pPr>
            <a:endParaRPr lang="en-GB" sz="4400" dirty="0"/>
          </a:p>
          <a:p>
            <a:pPr marL="0" indent="0">
              <a:buNone/>
            </a:pPr>
            <a:r>
              <a:rPr lang="en-GB" sz="4400" dirty="0"/>
              <a:t>What the Priority Projects call does NOT have:</a:t>
            </a:r>
          </a:p>
          <a:p>
            <a:pPr marL="0" indent="0">
              <a:buNone/>
            </a:pPr>
            <a:r>
              <a:rPr lang="en-GB" sz="4400" b="1" dirty="0"/>
              <a:t>money</a:t>
            </a:r>
          </a:p>
          <a:p>
            <a:pPr marL="0" indent="0">
              <a:buNone/>
            </a:pPr>
            <a:endParaRPr lang="en-GB" sz="4400" dirty="0"/>
          </a:p>
          <a:p>
            <a:pPr marL="0" indent="0">
              <a:buNone/>
            </a:pPr>
            <a:r>
              <a:rPr lang="en-GB" sz="4400" dirty="0"/>
              <a:t>What the Priority Projects call is NOT:</a:t>
            </a:r>
          </a:p>
          <a:p>
            <a:pPr marL="0" indent="0">
              <a:buNone/>
            </a:pPr>
            <a:r>
              <a:rPr lang="en-GB" sz="4400" b="1" dirty="0"/>
              <a:t>a mini Decadal Review </a:t>
            </a:r>
          </a:p>
        </p:txBody>
      </p:sp>
    </p:spTree>
    <p:extLst>
      <p:ext uri="{BB962C8B-B14F-4D97-AF65-F5344CB8AC3E}">
        <p14:creationId xmlns:p14="http://schemas.microsoft.com/office/powerpoint/2010/main" val="38297701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fade">
                                      <p:cBhvr>
                                        <p:cTn id="17" dur="5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fade">
                                      <p:cBhvr>
                                        <p:cTn id="22" dur="500"/>
                                        <p:tgtEl>
                                          <p:spTgt spid="3">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animEffect transition="in" filter="fade">
                                      <p:cBhvr>
                                        <p:cTn id="27" dur="500"/>
                                        <p:tgtEl>
                                          <p:spTgt spid="3">
                                            <p:txEl>
                                              <p:pRg st="6" end="6"/>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7" end="7"/>
                                            </p:txEl>
                                          </p:spTgt>
                                        </p:tgtEl>
                                        <p:attrNameLst>
                                          <p:attrName>style.visibility</p:attrName>
                                        </p:attrNameLst>
                                      </p:cBhvr>
                                      <p:to>
                                        <p:strVal val="visible"/>
                                      </p:to>
                                    </p:set>
                                    <p:animEffect transition="in" filter="fade">
                                      <p:cBhvr>
                                        <p:cTn id="32"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15B1C7B-E37D-3E49-BFA8-298835C2DB59}"/>
              </a:ext>
            </a:extLst>
          </p:cNvPr>
          <p:cNvSpPr>
            <a:spLocks noGrp="1"/>
          </p:cNvSpPr>
          <p:nvPr>
            <p:ph idx="1"/>
          </p:nvPr>
        </p:nvSpPr>
        <p:spPr>
          <a:xfrm>
            <a:off x="838200" y="721217"/>
            <a:ext cx="10515600" cy="5455746"/>
          </a:xfrm>
        </p:spPr>
        <p:txBody>
          <a:bodyPr>
            <a:normAutofit/>
          </a:bodyPr>
          <a:lstStyle/>
          <a:p>
            <a:pPr marL="0" indent="0">
              <a:buNone/>
            </a:pPr>
            <a:r>
              <a:rPr lang="en-GB" sz="6000" dirty="0"/>
              <a:t>Your top priority: </a:t>
            </a:r>
          </a:p>
          <a:p>
            <a:pPr marL="0" indent="0">
              <a:buNone/>
            </a:pPr>
            <a:r>
              <a:rPr lang="en-GB" sz="6000" b="1" dirty="0"/>
              <a:t>GRANTS</a:t>
            </a:r>
          </a:p>
          <a:p>
            <a:pPr marL="0" indent="0">
              <a:buNone/>
            </a:pPr>
            <a:endParaRPr lang="en-GB" sz="6000" dirty="0"/>
          </a:p>
          <a:p>
            <a:pPr marL="0" indent="0">
              <a:buNone/>
            </a:pPr>
            <a:r>
              <a:rPr lang="en-GB" sz="6000" dirty="0"/>
              <a:t>Out of scope for Priority Projects:</a:t>
            </a:r>
          </a:p>
          <a:p>
            <a:pPr marL="0" indent="0">
              <a:buNone/>
            </a:pPr>
            <a:r>
              <a:rPr lang="en-GB" sz="6000" b="1" dirty="0"/>
              <a:t>GRANTS</a:t>
            </a:r>
          </a:p>
        </p:txBody>
      </p:sp>
    </p:spTree>
    <p:extLst>
      <p:ext uri="{BB962C8B-B14F-4D97-AF65-F5344CB8AC3E}">
        <p14:creationId xmlns:p14="http://schemas.microsoft.com/office/powerpoint/2010/main" val="24504523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fade">
                                      <p:cBhvr>
                                        <p:cTn id="17" dur="5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fade">
                                      <p:cBhvr>
                                        <p:cTn id="22"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D897CE-66B3-DD46-8338-A9BA67B10333}"/>
              </a:ext>
            </a:extLst>
          </p:cNvPr>
          <p:cNvSpPr>
            <a:spLocks noGrp="1"/>
          </p:cNvSpPr>
          <p:nvPr>
            <p:ph type="title"/>
          </p:nvPr>
        </p:nvSpPr>
        <p:spPr/>
        <p:txBody>
          <a:bodyPr/>
          <a:lstStyle/>
          <a:p>
            <a:r>
              <a:rPr lang="en-GB" dirty="0"/>
              <a:t>AAP PRIORITY PROJECTS 2018</a:t>
            </a:r>
          </a:p>
        </p:txBody>
      </p:sp>
      <p:sp>
        <p:nvSpPr>
          <p:cNvPr id="3" name="Content Placeholder 2">
            <a:extLst>
              <a:ext uri="{FF2B5EF4-FFF2-40B4-BE49-F238E27FC236}">
                <a16:creationId xmlns:a16="http://schemas.microsoft.com/office/drawing/2014/main" id="{EF66F5C1-21CD-1148-8D95-BEC203BF4554}"/>
              </a:ext>
            </a:extLst>
          </p:cNvPr>
          <p:cNvSpPr>
            <a:spLocks noGrp="1"/>
          </p:cNvSpPr>
          <p:nvPr>
            <p:ph idx="1"/>
          </p:nvPr>
        </p:nvSpPr>
        <p:spPr>
          <a:xfrm>
            <a:off x="838200" y="1825625"/>
            <a:ext cx="6629400" cy="4351338"/>
          </a:xfrm>
        </p:spPr>
        <p:txBody>
          <a:bodyPr>
            <a:normAutofit lnSpcReduction="10000"/>
          </a:bodyPr>
          <a:lstStyle/>
          <a:p>
            <a:r>
              <a:rPr lang="en-GB" sz="3600" b="1" dirty="0"/>
              <a:t>Simons Observatory</a:t>
            </a:r>
          </a:p>
          <a:p>
            <a:r>
              <a:rPr lang="en-GB" sz="3600" b="1" dirty="0"/>
              <a:t>New Robotic Telescope (LT2)</a:t>
            </a:r>
          </a:p>
          <a:p>
            <a:r>
              <a:rPr lang="en-GB" sz="3600" b="1" dirty="0"/>
              <a:t>GOTO </a:t>
            </a:r>
          </a:p>
          <a:p>
            <a:r>
              <a:rPr lang="en-GB" sz="3600" b="1" dirty="0"/>
              <a:t>Next generation ultra-sensitive receiver systems for ALMA</a:t>
            </a:r>
          </a:p>
          <a:p>
            <a:r>
              <a:rPr lang="en-GB" sz="3600" b="1" dirty="0"/>
              <a:t>The receiver factory; SKA band 5 receivers for </a:t>
            </a:r>
            <a:r>
              <a:rPr lang="en-GB" sz="3600" b="1" dirty="0" err="1"/>
              <a:t>MeerKAT</a:t>
            </a:r>
            <a:r>
              <a:rPr lang="en-GB" sz="3600" b="1" dirty="0"/>
              <a:t>, AVN and e-MERLIN</a:t>
            </a:r>
          </a:p>
        </p:txBody>
      </p:sp>
      <p:sp>
        <p:nvSpPr>
          <p:cNvPr id="4" name="Content Placeholder 2">
            <a:extLst>
              <a:ext uri="{FF2B5EF4-FFF2-40B4-BE49-F238E27FC236}">
                <a16:creationId xmlns:a16="http://schemas.microsoft.com/office/drawing/2014/main" id="{329F144C-5E08-954B-A685-295ADF34449F}"/>
              </a:ext>
            </a:extLst>
          </p:cNvPr>
          <p:cNvSpPr txBox="1">
            <a:spLocks/>
          </p:cNvSpPr>
          <p:nvPr/>
        </p:nvSpPr>
        <p:spPr>
          <a:xfrm>
            <a:off x="7791450" y="1690688"/>
            <a:ext cx="4076700" cy="435133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GB" sz="3600" dirty="0"/>
              <a:t>Tried to cover breadth of AAP interests</a:t>
            </a:r>
          </a:p>
          <a:p>
            <a:pPr marL="0" indent="0">
              <a:buNone/>
            </a:pPr>
            <a:r>
              <a:rPr lang="en-GB" sz="3600" dirty="0"/>
              <a:t>Tried to capture top priority / strongest science in each area</a:t>
            </a:r>
          </a:p>
          <a:p>
            <a:pPr marL="0" indent="0">
              <a:buNone/>
            </a:pPr>
            <a:r>
              <a:rPr lang="en-GB" sz="3600" dirty="0">
                <a:solidFill>
                  <a:srgbClr val="FF0000"/>
                </a:solidFill>
              </a:rPr>
              <a:t>Did we succeed? You tell us! </a:t>
            </a:r>
          </a:p>
        </p:txBody>
      </p:sp>
    </p:spTree>
    <p:extLst>
      <p:ext uri="{BB962C8B-B14F-4D97-AF65-F5344CB8AC3E}">
        <p14:creationId xmlns:p14="http://schemas.microsoft.com/office/powerpoint/2010/main" val="24989045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fade">
                                      <p:cBhvr>
                                        <p:cTn id="12" dur="500"/>
                                        <p:tgtEl>
                                          <p:spTgt spid="4">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4">
                                            <p:txEl>
                                              <p:pRg st="2" end="2"/>
                                            </p:txEl>
                                          </p:spTgt>
                                        </p:tgtEl>
                                        <p:attrNameLst>
                                          <p:attrName>style.visibility</p:attrName>
                                        </p:attrNameLst>
                                      </p:cBhvr>
                                      <p:to>
                                        <p:strVal val="visible"/>
                                      </p:to>
                                    </p:set>
                                    <p:animEffect transition="in" filter="fade">
                                      <p:cBhvr>
                                        <p:cTn id="17" dur="500"/>
                                        <p:tgtEl>
                                          <p:spTgt spid="4">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uiExpand="1" build="allAtOnce"/>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D897CE-66B3-DD46-8338-A9BA67B10333}"/>
              </a:ext>
            </a:extLst>
          </p:cNvPr>
          <p:cNvSpPr>
            <a:spLocks noGrp="1"/>
          </p:cNvSpPr>
          <p:nvPr>
            <p:ph type="title"/>
          </p:nvPr>
        </p:nvSpPr>
        <p:spPr>
          <a:xfrm>
            <a:off x="838199" y="365125"/>
            <a:ext cx="11100515" cy="1325563"/>
          </a:xfrm>
        </p:spPr>
        <p:txBody>
          <a:bodyPr/>
          <a:lstStyle/>
          <a:p>
            <a:r>
              <a:rPr lang="en-GB" dirty="0"/>
              <a:t>AAP PRIORITY PROJECTS 2018 </a:t>
            </a:r>
            <a:r>
              <a:rPr lang="en-GB" dirty="0">
                <a:solidFill>
                  <a:srgbClr val="FF0000"/>
                </a:solidFill>
              </a:rPr>
              <a:t>THAT GOT NEW £:</a:t>
            </a:r>
          </a:p>
        </p:txBody>
      </p:sp>
      <p:sp>
        <p:nvSpPr>
          <p:cNvPr id="3" name="Content Placeholder 2">
            <a:extLst>
              <a:ext uri="{FF2B5EF4-FFF2-40B4-BE49-F238E27FC236}">
                <a16:creationId xmlns:a16="http://schemas.microsoft.com/office/drawing/2014/main" id="{EF66F5C1-21CD-1148-8D95-BEC203BF4554}"/>
              </a:ext>
            </a:extLst>
          </p:cNvPr>
          <p:cNvSpPr>
            <a:spLocks noGrp="1"/>
          </p:cNvSpPr>
          <p:nvPr>
            <p:ph idx="1"/>
          </p:nvPr>
        </p:nvSpPr>
        <p:spPr>
          <a:xfrm>
            <a:off x="838200" y="1825625"/>
            <a:ext cx="6629400" cy="4351338"/>
          </a:xfrm>
        </p:spPr>
        <p:txBody>
          <a:bodyPr>
            <a:normAutofit lnSpcReduction="10000"/>
          </a:bodyPr>
          <a:lstStyle/>
          <a:p>
            <a:r>
              <a:rPr lang="en-GB" sz="3600" b="1" dirty="0"/>
              <a:t>Simons Observatory</a:t>
            </a:r>
          </a:p>
          <a:p>
            <a:r>
              <a:rPr lang="en-GB" sz="3600" b="1" dirty="0"/>
              <a:t>New Robotic Telescope (LT2)</a:t>
            </a:r>
          </a:p>
          <a:p>
            <a:r>
              <a:rPr lang="en-GB" sz="3600" b="1" dirty="0"/>
              <a:t>GOTO </a:t>
            </a:r>
          </a:p>
          <a:p>
            <a:r>
              <a:rPr lang="en-GB" sz="3600" b="1" dirty="0"/>
              <a:t>Next generation ultra-sensitive receiver systems for ALMA</a:t>
            </a:r>
          </a:p>
          <a:p>
            <a:r>
              <a:rPr lang="en-GB" sz="3600" b="1" dirty="0"/>
              <a:t>The receiver factory; SKA band 5 receivers for </a:t>
            </a:r>
            <a:r>
              <a:rPr lang="en-GB" sz="3600" b="1" dirty="0" err="1"/>
              <a:t>MeerKAT</a:t>
            </a:r>
            <a:r>
              <a:rPr lang="en-GB" sz="3600" b="1" dirty="0"/>
              <a:t>, AVN and e-MERLIN</a:t>
            </a:r>
          </a:p>
        </p:txBody>
      </p:sp>
    </p:spTree>
    <p:extLst>
      <p:ext uri="{BB962C8B-B14F-4D97-AF65-F5344CB8AC3E}">
        <p14:creationId xmlns:p14="http://schemas.microsoft.com/office/powerpoint/2010/main" val="357034931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D897CE-66B3-DD46-8338-A9BA67B10333}"/>
              </a:ext>
            </a:extLst>
          </p:cNvPr>
          <p:cNvSpPr>
            <a:spLocks noGrp="1"/>
          </p:cNvSpPr>
          <p:nvPr>
            <p:ph type="title"/>
          </p:nvPr>
        </p:nvSpPr>
        <p:spPr>
          <a:xfrm>
            <a:off x="838199" y="365125"/>
            <a:ext cx="11061879" cy="1325563"/>
          </a:xfrm>
        </p:spPr>
        <p:txBody>
          <a:bodyPr/>
          <a:lstStyle/>
          <a:p>
            <a:r>
              <a:rPr lang="en-GB" dirty="0"/>
              <a:t>AAP PRIORITY PROJECTS 2018 </a:t>
            </a:r>
            <a:r>
              <a:rPr lang="en-GB" dirty="0">
                <a:solidFill>
                  <a:srgbClr val="FF0000"/>
                </a:solidFill>
              </a:rPr>
              <a:t>THAT GOT NEW £:</a:t>
            </a:r>
          </a:p>
        </p:txBody>
      </p:sp>
      <p:sp>
        <p:nvSpPr>
          <p:cNvPr id="3" name="Content Placeholder 2">
            <a:extLst>
              <a:ext uri="{FF2B5EF4-FFF2-40B4-BE49-F238E27FC236}">
                <a16:creationId xmlns:a16="http://schemas.microsoft.com/office/drawing/2014/main" id="{EF66F5C1-21CD-1148-8D95-BEC203BF4554}"/>
              </a:ext>
            </a:extLst>
          </p:cNvPr>
          <p:cNvSpPr>
            <a:spLocks noGrp="1"/>
          </p:cNvSpPr>
          <p:nvPr>
            <p:ph idx="1"/>
          </p:nvPr>
        </p:nvSpPr>
        <p:spPr>
          <a:xfrm>
            <a:off x="838200" y="1825625"/>
            <a:ext cx="6629400" cy="4351338"/>
          </a:xfrm>
        </p:spPr>
        <p:txBody>
          <a:bodyPr>
            <a:normAutofit lnSpcReduction="10000"/>
          </a:bodyPr>
          <a:lstStyle/>
          <a:p>
            <a:r>
              <a:rPr lang="en-GB" sz="3600" b="1" strike="sngStrike" dirty="0"/>
              <a:t>Simons Observatory</a:t>
            </a:r>
          </a:p>
          <a:p>
            <a:r>
              <a:rPr lang="en-GB" sz="3600" b="1" strike="sngStrike" dirty="0"/>
              <a:t>New Robotic Telescope (LT2)</a:t>
            </a:r>
          </a:p>
          <a:p>
            <a:r>
              <a:rPr lang="en-GB" sz="3600" b="1" strike="sngStrike" dirty="0"/>
              <a:t>GOTO </a:t>
            </a:r>
          </a:p>
          <a:p>
            <a:r>
              <a:rPr lang="en-GB" sz="3600" b="1" strike="sngStrike" dirty="0"/>
              <a:t>Next generation ultra-sensitive receiver systems for ALMA</a:t>
            </a:r>
          </a:p>
          <a:p>
            <a:r>
              <a:rPr lang="en-GB" sz="3600" b="1" strike="sngStrike" dirty="0"/>
              <a:t>The receiver factory; SKA band 5 receivers for </a:t>
            </a:r>
            <a:r>
              <a:rPr lang="en-GB" sz="3600" b="1" strike="sngStrike" dirty="0" err="1"/>
              <a:t>MeerKAT</a:t>
            </a:r>
            <a:r>
              <a:rPr lang="en-GB" sz="3600" b="1" strike="sngStrike" dirty="0"/>
              <a:t>, AVN and e-MERLIN</a:t>
            </a:r>
          </a:p>
        </p:txBody>
      </p:sp>
      <p:sp>
        <p:nvSpPr>
          <p:cNvPr id="4" name="TextBox 3">
            <a:extLst>
              <a:ext uri="{FF2B5EF4-FFF2-40B4-BE49-F238E27FC236}">
                <a16:creationId xmlns:a16="http://schemas.microsoft.com/office/drawing/2014/main" id="{FB43027E-18D0-8C4E-AC1A-46B3513DA057}"/>
              </a:ext>
            </a:extLst>
          </p:cNvPr>
          <p:cNvSpPr txBox="1"/>
          <p:nvPr/>
        </p:nvSpPr>
        <p:spPr>
          <a:xfrm>
            <a:off x="8281115" y="2086378"/>
            <a:ext cx="3618963" cy="3416320"/>
          </a:xfrm>
          <a:prstGeom prst="rect">
            <a:avLst/>
          </a:prstGeom>
          <a:noFill/>
        </p:spPr>
        <p:txBody>
          <a:bodyPr wrap="square" rtlCol="0">
            <a:spAutoFit/>
          </a:bodyPr>
          <a:lstStyle/>
          <a:p>
            <a:r>
              <a:rPr lang="en-GB" sz="7200" b="1" dirty="0">
                <a:solidFill>
                  <a:srgbClr val="FF0000"/>
                </a:solidFill>
              </a:rPr>
              <a:t>NONE OF THEM</a:t>
            </a:r>
          </a:p>
        </p:txBody>
      </p:sp>
    </p:spTree>
    <p:extLst>
      <p:ext uri="{BB962C8B-B14F-4D97-AF65-F5344CB8AC3E}">
        <p14:creationId xmlns:p14="http://schemas.microsoft.com/office/powerpoint/2010/main" val="321928482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D897CE-66B3-DD46-8338-A9BA67B10333}"/>
              </a:ext>
            </a:extLst>
          </p:cNvPr>
          <p:cNvSpPr>
            <a:spLocks noGrp="1"/>
          </p:cNvSpPr>
          <p:nvPr>
            <p:ph type="title"/>
          </p:nvPr>
        </p:nvSpPr>
        <p:spPr/>
        <p:txBody>
          <a:bodyPr/>
          <a:lstStyle/>
          <a:p>
            <a:r>
              <a:rPr lang="en-GB" dirty="0"/>
              <a:t>AAP PRIORITY PROJECTS 2020</a:t>
            </a:r>
          </a:p>
        </p:txBody>
      </p:sp>
      <p:sp>
        <p:nvSpPr>
          <p:cNvPr id="3" name="Content Placeholder 2">
            <a:extLst>
              <a:ext uri="{FF2B5EF4-FFF2-40B4-BE49-F238E27FC236}">
                <a16:creationId xmlns:a16="http://schemas.microsoft.com/office/drawing/2014/main" id="{EF66F5C1-21CD-1148-8D95-BEC203BF4554}"/>
              </a:ext>
            </a:extLst>
          </p:cNvPr>
          <p:cNvSpPr>
            <a:spLocks noGrp="1"/>
          </p:cNvSpPr>
          <p:nvPr>
            <p:ph idx="1"/>
          </p:nvPr>
        </p:nvSpPr>
        <p:spPr>
          <a:xfrm>
            <a:off x="838199" y="1532586"/>
            <a:ext cx="11036121" cy="5100034"/>
          </a:xfrm>
        </p:spPr>
        <p:txBody>
          <a:bodyPr>
            <a:normAutofit lnSpcReduction="10000"/>
          </a:bodyPr>
          <a:lstStyle/>
          <a:p>
            <a:r>
              <a:rPr lang="en-GB" dirty="0"/>
              <a:t>A combined radio project, augmenting the existing SKA band 5 Priority Project with UKNRAO, </a:t>
            </a:r>
            <a:r>
              <a:rPr lang="en-GB" dirty="0" err="1"/>
              <a:t>eMERLIN</a:t>
            </a:r>
            <a:r>
              <a:rPr lang="en-GB" dirty="0"/>
              <a:t>+ and Phased Array Feed, to create a single long-term visionary proposal for radio astronomy.</a:t>
            </a:r>
            <a:endParaRPr lang="en-GB" sz="3200" dirty="0"/>
          </a:p>
          <a:p>
            <a:r>
              <a:rPr lang="en-GB" dirty="0"/>
              <a:t>Next Generation Ultra-Sensitive Receiver Systems for ALMA</a:t>
            </a:r>
            <a:endParaRPr lang="en-GB" sz="3200" dirty="0"/>
          </a:p>
          <a:p>
            <a:r>
              <a:rPr lang="en-GB" dirty="0"/>
              <a:t>New Robotic Telescope</a:t>
            </a:r>
            <a:endParaRPr lang="en-GB" sz="3200" dirty="0"/>
          </a:p>
          <a:p>
            <a:r>
              <a:rPr lang="en-GB" dirty="0"/>
              <a:t> A combined exoplanets observation and modelling project, to create a single long-term visionary proposal for exoplanet atmosphere characterisation: From JWST to METIS; </a:t>
            </a:r>
            <a:r>
              <a:rPr lang="en-GB" dirty="0" err="1"/>
              <a:t>ExoMet</a:t>
            </a:r>
            <a:r>
              <a:rPr lang="en-GB" dirty="0"/>
              <a:t>; ELT Planetary Camera and Spectrograph; Precision wide-field spectrograph for atmospheric characterisation of exoplanets from the ground; Planetary Atmosphere Machine</a:t>
            </a:r>
            <a:endParaRPr lang="en-GB" sz="3200" dirty="0"/>
          </a:p>
          <a:p>
            <a:r>
              <a:rPr lang="en-GB" dirty="0"/>
              <a:t> A Dedicated Wide-Field Spectroscopic Survey Telescope</a:t>
            </a:r>
            <a:endParaRPr lang="en-GB" sz="3200" dirty="0"/>
          </a:p>
        </p:txBody>
      </p:sp>
    </p:spTree>
    <p:extLst>
      <p:ext uri="{BB962C8B-B14F-4D97-AF65-F5344CB8AC3E}">
        <p14:creationId xmlns:p14="http://schemas.microsoft.com/office/powerpoint/2010/main" val="154426228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D897CE-66B3-DD46-8338-A9BA67B10333}"/>
              </a:ext>
            </a:extLst>
          </p:cNvPr>
          <p:cNvSpPr>
            <a:spLocks noGrp="1"/>
          </p:cNvSpPr>
          <p:nvPr>
            <p:ph type="title"/>
          </p:nvPr>
        </p:nvSpPr>
        <p:spPr/>
        <p:txBody>
          <a:bodyPr/>
          <a:lstStyle/>
          <a:p>
            <a:r>
              <a:rPr lang="en-GB" dirty="0"/>
              <a:t>AAP PRIORITY PROJECTS 2020</a:t>
            </a:r>
          </a:p>
        </p:txBody>
      </p:sp>
      <p:sp>
        <p:nvSpPr>
          <p:cNvPr id="3" name="Content Placeholder 2">
            <a:extLst>
              <a:ext uri="{FF2B5EF4-FFF2-40B4-BE49-F238E27FC236}">
                <a16:creationId xmlns:a16="http://schemas.microsoft.com/office/drawing/2014/main" id="{EF66F5C1-21CD-1148-8D95-BEC203BF4554}"/>
              </a:ext>
            </a:extLst>
          </p:cNvPr>
          <p:cNvSpPr>
            <a:spLocks noGrp="1"/>
          </p:cNvSpPr>
          <p:nvPr>
            <p:ph idx="1"/>
          </p:nvPr>
        </p:nvSpPr>
        <p:spPr>
          <a:xfrm>
            <a:off x="838199" y="1532586"/>
            <a:ext cx="11036121" cy="5100034"/>
          </a:xfrm>
        </p:spPr>
        <p:txBody>
          <a:bodyPr>
            <a:normAutofit/>
          </a:bodyPr>
          <a:lstStyle/>
          <a:p>
            <a:pPr marL="0" indent="0">
              <a:buNone/>
            </a:pPr>
            <a:r>
              <a:rPr lang="en-GB" sz="3200" dirty="0"/>
              <a:t>Simons Observatory &amp; GOTO: This is </a:t>
            </a:r>
            <a:r>
              <a:rPr lang="en-GB" sz="3200" b="1" dirty="0"/>
              <a:t>in no way </a:t>
            </a:r>
            <a:r>
              <a:rPr lang="en-GB" sz="3200" dirty="0"/>
              <a:t>a reflection of any lack of support from AAP, nor has AAP's view on their high strategic importance changed. </a:t>
            </a:r>
          </a:p>
          <a:p>
            <a:pPr marL="0" indent="0">
              <a:buNone/>
            </a:pPr>
            <a:r>
              <a:rPr lang="en-GB" sz="3200" dirty="0"/>
              <a:t>Simply reflects what we now think might have a better chance when pitched externally to policymakers beyond the science community. </a:t>
            </a:r>
          </a:p>
          <a:p>
            <a:pPr marL="0" indent="0">
              <a:buNone/>
            </a:pPr>
            <a:r>
              <a:rPr lang="en-GB" sz="3200" dirty="0">
                <a:solidFill>
                  <a:srgbClr val="FF0000"/>
                </a:solidFill>
              </a:rPr>
              <a:t>There will be opportunities to introduce the former Priority Projects, and others, in the </a:t>
            </a:r>
            <a:r>
              <a:rPr lang="en-GB" sz="3200" b="1" dirty="0">
                <a:solidFill>
                  <a:srgbClr val="FF0000"/>
                </a:solidFill>
              </a:rPr>
              <a:t>revised Technology Roadmap</a:t>
            </a:r>
            <a:r>
              <a:rPr lang="en-GB" sz="3200" dirty="0">
                <a:solidFill>
                  <a:srgbClr val="FF0000"/>
                </a:solidFill>
              </a:rPr>
              <a:t> that AAP will be developing with your help over the coming year. Process TBD but will probably be joint with SSAP. </a:t>
            </a:r>
          </a:p>
        </p:txBody>
      </p:sp>
    </p:spTree>
    <p:extLst>
      <p:ext uri="{BB962C8B-B14F-4D97-AF65-F5344CB8AC3E}">
        <p14:creationId xmlns:p14="http://schemas.microsoft.com/office/powerpoint/2010/main" val="267355329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8">
            <a:extLst>
              <a:ext uri="{FF2B5EF4-FFF2-40B4-BE49-F238E27FC236}">
                <a16:creationId xmlns:a16="http://schemas.microsoft.com/office/drawing/2014/main" id="{4A280B61-7E7A-EE40-A41D-5DF7A30B17C4}"/>
              </a:ext>
            </a:extLst>
          </p:cNvPr>
          <p:cNvPicPr>
            <a:picLocks noChangeAspect="1"/>
          </p:cNvPicPr>
          <p:nvPr/>
        </p:nvPicPr>
        <p:blipFill rotWithShape="1">
          <a:blip r:embed="rId3"/>
          <a:srcRect l="22666" t="26095" r="20531" b="7793"/>
          <a:stretch/>
        </p:blipFill>
        <p:spPr>
          <a:xfrm>
            <a:off x="6057900" y="838200"/>
            <a:ext cx="5905500" cy="4533900"/>
          </a:xfrm>
          <a:prstGeom prst="rect">
            <a:avLst/>
          </a:prstGeom>
        </p:spPr>
      </p:pic>
      <p:sp>
        <p:nvSpPr>
          <p:cNvPr id="7" name="Title 6">
            <a:extLst>
              <a:ext uri="{FF2B5EF4-FFF2-40B4-BE49-F238E27FC236}">
                <a16:creationId xmlns:a16="http://schemas.microsoft.com/office/drawing/2014/main" id="{EF7EE8E5-0820-D943-BC80-F70D473BC1CF}"/>
              </a:ext>
            </a:extLst>
          </p:cNvPr>
          <p:cNvSpPr>
            <a:spLocks noGrp="1"/>
          </p:cNvSpPr>
          <p:nvPr>
            <p:ph type="title"/>
          </p:nvPr>
        </p:nvSpPr>
        <p:spPr>
          <a:xfrm>
            <a:off x="296751" y="2842418"/>
            <a:ext cx="5513499" cy="1325563"/>
          </a:xfrm>
        </p:spPr>
        <p:txBody>
          <a:bodyPr>
            <a:normAutofit fontScale="90000"/>
          </a:bodyPr>
          <a:lstStyle/>
          <a:p>
            <a:r>
              <a:rPr lang="en-GB" b="1" dirty="0"/>
              <a:t>AAP, SSAP, PAAP suggest:</a:t>
            </a:r>
            <a:br>
              <a:rPr lang="en-GB" b="1" dirty="0"/>
            </a:br>
            <a:br>
              <a:rPr lang="en-GB" dirty="0"/>
            </a:br>
            <a:r>
              <a:rPr lang="en-GB" dirty="0"/>
              <a:t>Do it like EPSRC (big </a:t>
            </a:r>
            <a:r>
              <a:rPr lang="en-GB" i="1" dirty="0"/>
              <a:t>ideas </a:t>
            </a:r>
            <a:r>
              <a:rPr lang="en-GB" dirty="0"/>
              <a:t>or</a:t>
            </a:r>
            <a:r>
              <a:rPr lang="en-GB" i="1" dirty="0"/>
              <a:t> themes </a:t>
            </a:r>
            <a:r>
              <a:rPr lang="en-GB" dirty="0"/>
              <a:t>rather than </a:t>
            </a:r>
            <a:r>
              <a:rPr lang="en-GB" i="1" dirty="0"/>
              <a:t>projects</a:t>
            </a:r>
            <a:r>
              <a:rPr lang="en-GB" dirty="0"/>
              <a:t>)?</a:t>
            </a:r>
            <a:br>
              <a:rPr lang="en-GB" dirty="0"/>
            </a:br>
            <a:br>
              <a:rPr lang="en-GB" dirty="0"/>
            </a:br>
            <a:r>
              <a:rPr lang="en-GB" dirty="0"/>
              <a:t>Coordinate with UKSA?</a:t>
            </a:r>
            <a:br>
              <a:rPr lang="en-GB" dirty="0"/>
            </a:br>
            <a:br>
              <a:rPr lang="en-GB" dirty="0"/>
            </a:br>
            <a:r>
              <a:rPr lang="en-GB" dirty="0"/>
              <a:t>£ for consortium building?</a:t>
            </a:r>
          </a:p>
        </p:txBody>
      </p:sp>
    </p:spTree>
    <p:extLst>
      <p:ext uri="{BB962C8B-B14F-4D97-AF65-F5344CB8AC3E}">
        <p14:creationId xmlns:p14="http://schemas.microsoft.com/office/powerpoint/2010/main" val="38726377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50</TotalTime>
  <Words>1023</Words>
  <Application>Microsoft Macintosh PowerPoint</Application>
  <PresentationFormat>Widescreen</PresentationFormat>
  <Paragraphs>80</Paragraphs>
  <Slides>11</Slides>
  <Notes>10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11</vt:i4>
      </vt:variant>
    </vt:vector>
  </HeadingPairs>
  <TitlesOfParts>
    <vt:vector size="15" baseType="lpstr">
      <vt:lpstr>Arial</vt:lpstr>
      <vt:lpstr>Calibri</vt:lpstr>
      <vt:lpstr>Calibri Light</vt:lpstr>
      <vt:lpstr>Office Theme</vt:lpstr>
      <vt:lpstr>STFC Astronomy Advisory Panel report</vt:lpstr>
      <vt:lpstr>PowerPoint Presentation</vt:lpstr>
      <vt:lpstr>PowerPoint Presentation</vt:lpstr>
      <vt:lpstr>AAP PRIORITY PROJECTS 2018</vt:lpstr>
      <vt:lpstr>AAP PRIORITY PROJECTS 2018 THAT GOT NEW £:</vt:lpstr>
      <vt:lpstr>AAP PRIORITY PROJECTS 2018 THAT GOT NEW £:</vt:lpstr>
      <vt:lpstr>AAP PRIORITY PROJECTS 2020</vt:lpstr>
      <vt:lpstr>AAP PRIORITY PROJECTS 2020</vt:lpstr>
      <vt:lpstr>AAP, SSAP, PAAP suggest:  Do it like EPSRC (big ideas or themes rather than projects)?  Coordinate with UKSA?  £ for consortium building?</vt:lpstr>
      <vt:lpstr>PowerPoint Presentation</vt:lpstr>
      <vt:lpstr>PowerPoint Presentation</vt:lpstr>
    </vt:vector>
  </TitlesOfParts>
  <Company/>
  <LinksUpToDate>false</LinksUpToDate>
  <SharedDoc>false</SharedDoc>
  <HyperlinksChanged>false</HyperlinksChanged>
  <AppVersion>16.0016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STFC Astronomy Advisory Panel report</dc:title>
  <dc:creator>Stephen.Serjeant</dc:creator>
  <cp:lastModifiedBy>Stephen.Serjeant</cp:lastModifiedBy>
  <cp:revision>15</cp:revision>
  <dcterms:created xsi:type="dcterms:W3CDTF">2020-02-05T21:37:44Z</dcterms:created>
  <dcterms:modified xsi:type="dcterms:W3CDTF">2020-02-05T22:28:07Z</dcterms:modified>
</cp:coreProperties>
</file>