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88" r:id="rId6"/>
    <p:sldMasterId id="2147483709" r:id="rId7"/>
    <p:sldMasterId id="2147483730" r:id="rId8"/>
    <p:sldMasterId id="2147483758" r:id="rId9"/>
    <p:sldMasterId id="2147483795" r:id="rId10"/>
    <p:sldMasterId id="2147483808" r:id="rId11"/>
    <p:sldMasterId id="2147483821" r:id="rId12"/>
    <p:sldMasterId id="2147483826" r:id="rId13"/>
  </p:sldMasterIdLst>
  <p:notesMasterIdLst>
    <p:notesMasterId r:id="rId38"/>
  </p:notesMasterIdLst>
  <p:sldIdLst>
    <p:sldId id="257" r:id="rId14"/>
    <p:sldId id="1294" r:id="rId15"/>
    <p:sldId id="1342" r:id="rId16"/>
    <p:sldId id="1341" r:id="rId17"/>
    <p:sldId id="1343" r:id="rId18"/>
    <p:sldId id="1344" r:id="rId19"/>
    <p:sldId id="1345" r:id="rId20"/>
    <p:sldId id="1353" r:id="rId21"/>
    <p:sldId id="1346" r:id="rId22"/>
    <p:sldId id="1349" r:id="rId23"/>
    <p:sldId id="1347" r:id="rId24"/>
    <p:sldId id="1340" r:id="rId25"/>
    <p:sldId id="1355" r:id="rId26"/>
    <p:sldId id="1319" r:id="rId27"/>
    <p:sldId id="1334" r:id="rId28"/>
    <p:sldId id="1335" r:id="rId29"/>
    <p:sldId id="1337" r:id="rId30"/>
    <p:sldId id="1350" r:id="rId31"/>
    <p:sldId id="1339" r:id="rId32"/>
    <p:sldId id="1351" r:id="rId33"/>
    <p:sldId id="1352" r:id="rId34"/>
    <p:sldId id="1311" r:id="rId35"/>
    <p:sldId id="467" r:id="rId36"/>
    <p:sldId id="442" r:id="rId3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mers, Karen (STFC,RAL,COMMS)" initials="K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1E5DF8"/>
    <a:srgbClr val="4D4D4D"/>
    <a:srgbClr val="EB6624"/>
    <a:srgbClr val="FFFFFF"/>
    <a:srgbClr val="626262"/>
    <a:srgbClr val="BCBCBC"/>
    <a:srgbClr val="FF8A00"/>
    <a:srgbClr val="F08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0854" autoAdjust="0"/>
  </p:normalViewPr>
  <p:slideViewPr>
    <p:cSldViewPr snapToGrid="0" snapToObjects="1">
      <p:cViewPr varScale="1">
        <p:scale>
          <a:sx n="102" d="100"/>
          <a:sy n="102" d="100"/>
        </p:scale>
        <p:origin x="928" y="192"/>
      </p:cViewPr>
      <p:guideLst>
        <p:guide orient="horz" pos="300"/>
        <p:guide pos="325"/>
        <p:guide orient="horz" pos="3748"/>
        <p:guide pos="7355"/>
        <p:guide pos="3840"/>
        <p:guide orient="horz" pos="686"/>
        <p:guide orient="horz" pos="3861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6304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endParaRPr lang="en-GB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3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8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4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1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66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Top: SKAO hosts at site in SA</a:t>
            </a:r>
          </a:p>
          <a:p>
            <a:r>
              <a:rPr lang="en-US" dirty="0"/>
              <a:t>Bottom:</a:t>
            </a:r>
            <a:r>
              <a:rPr lang="en-US" baseline="0" dirty="0"/>
              <a:t> </a:t>
            </a:r>
            <a:r>
              <a:rPr lang="en-GB" dirty="0"/>
              <a:t>Aperture Array Verification System in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42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 is Hourglass galaxy imaged in IR by Webb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9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30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0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85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6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66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9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02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47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8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8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12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5430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80110-FA5A-4895-9978-79B9887680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08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3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4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6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4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97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3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8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65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9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2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1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2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6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7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2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3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6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5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7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1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8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0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0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3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9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8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4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7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19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7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2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3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8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6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46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9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73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412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34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97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96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1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08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1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2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1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1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5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2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10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5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160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9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3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95141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  <p:sldLayoutId id="21474838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3" y="5936120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982632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81084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91934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164208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95141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808040" y="2370204"/>
            <a:ext cx="6034720" cy="354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Update</a:t>
            </a:r>
          </a:p>
          <a:p>
            <a:pPr>
              <a:spcAft>
                <a:spcPts val="1000"/>
              </a:spcAft>
            </a:pP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Forum</a:t>
            </a:r>
          </a:p>
          <a:p>
            <a:pPr lvl="0"/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Mark Thomson</a:t>
            </a:r>
          </a:p>
          <a:p>
            <a:pPr lvl="0"/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Chair </a:t>
            </a:r>
          </a:p>
          <a:p>
            <a:pPr lvl="0"/>
            <a:endParaRPr lang="en-US" sz="2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November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53" y="365763"/>
            <a:ext cx="11497599" cy="933855"/>
          </a:xfrm>
        </p:spPr>
        <p:txBody>
          <a:bodyPr>
            <a:noAutofit/>
          </a:bodyPr>
          <a:lstStyle/>
          <a:p>
            <a:r>
              <a:rPr lang="en-GB" sz="4300" b="1" dirty="0">
                <a:solidFill>
                  <a:srgbClr val="2E2D62"/>
                </a:solidFill>
                <a:latin typeface="Arial"/>
                <a:ea typeface="+mn-ea"/>
                <a:cs typeface="Arial"/>
              </a:rPr>
              <a:t>Aside: Strategic Review of Particle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73" y="1093389"/>
            <a:ext cx="11129152" cy="51784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None/>
              <a:defRPr/>
            </a:pPr>
            <a:r>
              <a:rPr lang="en-US" sz="2400" b="1" dirty="0">
                <a:solidFill>
                  <a:srgbClr val="1E5DF8"/>
                </a:solidFill>
                <a:latin typeface="Arial"/>
                <a:ea typeface="+mn-lt"/>
                <a:cs typeface="Arial"/>
              </a:rPr>
              <a:t>Light-touch Strategic Review of Particle Physics</a:t>
            </a:r>
            <a:r>
              <a:rPr lang="en-GB" sz="2400" b="1" dirty="0">
                <a:solidFill>
                  <a:srgbClr val="1E5DF8"/>
                </a:solidFill>
                <a:latin typeface="Arial"/>
                <a:ea typeface="+mn-lt"/>
                <a:cs typeface="Arial"/>
              </a:rPr>
              <a:t>:</a:t>
            </a:r>
            <a:endParaRPr lang="en-GB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-288000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aim was to consider how to best ensure the long-term health of PP in the UK</a:t>
            </a:r>
          </a:p>
          <a:p>
            <a:pPr marL="576000" indent="-288000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not a project prioritization exercise</a:t>
            </a:r>
            <a:endParaRPr lang="en-GB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lvl="3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complete. Draft report discussed at STFC Council in September</a:t>
            </a:r>
          </a:p>
          <a:p>
            <a:pPr marL="576000" lvl="3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and implementation plans are under development – plan to publish report with high level statement, followed by more detailed plan at a later stage</a:t>
            </a:r>
          </a:p>
          <a:p>
            <a:pPr marL="576000" lvl="3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positive steps have already been taken:</a:t>
            </a:r>
          </a:p>
          <a:p>
            <a:pPr marL="1033200" lvl="4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commitment to uplift the underpinning grants built into the 10-year financial model</a:t>
            </a:r>
          </a:p>
          <a:p>
            <a:pPr marL="1033200" lvl="4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funding calls to support CG research posts and early-stage R&amp;D</a:t>
            </a:r>
          </a:p>
          <a:p>
            <a:pPr marL="1033200" lvl="4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project management support</a:t>
            </a: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33200" lvl="4" indent="-288000" fontAlgn="base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Undertaking an internal review of governance structures underway including provision of strategic advice 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490" indent="-4572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626262"/>
              </a:buClr>
              <a:buFont typeface="+mj-lt"/>
              <a:buAutoNum type="arabicPeriod"/>
              <a:defRPr/>
            </a:pPr>
            <a:endParaRPr lang="en-GB" sz="2200" dirty="0">
              <a:solidFill>
                <a:srgbClr val="4D4D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58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70F77-7BB9-FCE5-EA7B-86B9236EF6D9}"/>
              </a:ext>
            </a:extLst>
          </p:cNvPr>
          <p:cNvSpPr txBox="1"/>
          <p:nvPr/>
        </p:nvSpPr>
        <p:spPr>
          <a:xfrm>
            <a:off x="405209" y="291446"/>
            <a:ext cx="1088916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UKRI &amp; Collective Talent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7972A-32D7-C5EF-16C3-D5CE578FF4A1}"/>
              </a:ext>
            </a:extLst>
          </p:cNvPr>
          <p:cNvSpPr/>
          <p:nvPr/>
        </p:nvSpPr>
        <p:spPr>
          <a:xfrm>
            <a:off x="523923" y="1092176"/>
            <a:ext cx="11152140" cy="4670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UKRI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will transition to collective working across £2bn of talent initiatives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7972A-32D7-C5EF-16C3-D5CE578FF4A1}"/>
              </a:ext>
            </a:extLst>
          </p:cNvPr>
          <p:cNvSpPr/>
          <p:nvPr/>
        </p:nvSpPr>
        <p:spPr>
          <a:xfrm>
            <a:off x="523923" y="1561736"/>
            <a:ext cx="6648058" cy="28146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covers studentships &amp; fellowships</a:t>
            </a: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oadmap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planned to be published externally in December with an accompanying blog</a:t>
            </a: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stakeholder engagement strategy is also being developed </a:t>
            </a: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no immediate changes to council planned funding opportunities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810" y="1593032"/>
            <a:ext cx="4830551" cy="27238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A7972A-32D7-C5EF-16C3-D5CE578FF4A1}"/>
              </a:ext>
            </a:extLst>
          </p:cNvPr>
          <p:cNvSpPr/>
          <p:nvPr/>
        </p:nvSpPr>
        <p:spPr>
          <a:xfrm>
            <a:off x="523414" y="4305717"/>
            <a:ext cx="11319450" cy="1658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 announced that it was increasing its minimum stipend from 1 October 2022 to £17,668 full time equivalent. This is a 10% increase</a:t>
            </a:r>
          </a:p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are ongoing about potential future increases in stipend</a:t>
            </a: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 Council steer that we should maintain the student to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balance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7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Fellowships and Studentships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41774" y="1087081"/>
            <a:ext cx="11121763" cy="45015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E5DF8"/>
                </a:solidFill>
                <a:latin typeface="Arial"/>
                <a:cs typeface="Arial"/>
              </a:rPr>
              <a:t>Dual role – supporting research and development of the individual</a:t>
            </a:r>
            <a:endParaRPr lang="en-GB" sz="2400" b="1" dirty="0">
              <a:solidFill>
                <a:srgbClr val="1E5DF8"/>
              </a:solidFill>
              <a:latin typeface="Arial"/>
              <a:cs typeface="Arial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Earnest Rutherford Fellowships (ERF) – call closed in September with 170 applications, so please encourage colleagues to help with reviewing etc. Panels will be held early in the New Year. 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Future Leaders Fellowship - Round 7 Outline call closed in October. 561 outlines were received in total. The full call closes on 6 December.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Stephen Hawking is now open. Now being operated by EPSRC as an open rolling round so please encourage colleagues to submit applications as soon as they are ready to apply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Call for UKRI AI CDT will go live soon and community should consider applying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ETCC will be consulting the community about skills needs</a:t>
            </a:r>
            <a:endParaRPr lang="en-GB" sz="22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399640" y="442130"/>
            <a:ext cx="11276423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Fellowships Update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29248" y="1087081"/>
            <a:ext cx="11354934" cy="5086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1E5DF8"/>
                </a:solidFill>
                <a:latin typeface="Arial"/>
                <a:cs typeface="Arial"/>
              </a:rPr>
              <a:t>Overall picture remains relatively healthy</a:t>
            </a:r>
            <a:endParaRPr lang="en-GB" sz="2600" b="1" dirty="0">
              <a:solidFill>
                <a:srgbClr val="1E5DF8"/>
              </a:solidFill>
              <a:latin typeface="Arial"/>
              <a:cs typeface="Arial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Earnest Rutherford Fellowships (STFC):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 round every year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40 fellowships awarded since 2019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Stephen Hawking Fellowships (EPSRC/STFC)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10 in 2020, 11 in 2021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16 in STFC-related fields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Future Leaders Fellowship (UKRI)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~2 rounds 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44 fellowships awarded in STFC-related fields since 2019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Daphne Jackson Fellowships: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 fellowships currently awarded</a:t>
            </a:r>
          </a:p>
        </p:txBody>
      </p:sp>
    </p:spTree>
    <p:extLst>
      <p:ext uri="{BB962C8B-B14F-4D97-AF65-F5344CB8AC3E}">
        <p14:creationId xmlns:p14="http://schemas.microsoft.com/office/powerpoint/2010/main" val="378238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746" y="4063752"/>
            <a:ext cx="8567854" cy="2730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A0880-C35F-FD4A-9A03-F039173CFA04}"/>
              </a:ext>
            </a:extLst>
          </p:cNvPr>
          <p:cNvSpPr txBox="1"/>
          <p:nvPr/>
        </p:nvSpPr>
        <p:spPr>
          <a:xfrm>
            <a:off x="1395475" y="2810301"/>
            <a:ext cx="67032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FF6900"/>
              </a:buClr>
            </a:pPr>
            <a:r>
              <a:rPr lang="en-US" sz="44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Astronomy Highlights</a:t>
            </a:r>
            <a:endParaRPr lang="en-US" sz="4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6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03164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ESO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29249" y="1087081"/>
            <a:ext cx="7994788" cy="6920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Headlines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ELT: construction work in Chile ramping up with most of the materials for the dome delivered to site.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ESO: operational and development costs are increasing – in common with most infrastructures in face of inflation. Full impact not clear, but likely to be felt downstream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MOONS: making huge steps and on track for acceptance in at end of 2023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HARMONI: red flag issues </a:t>
            </a:r>
            <a:r>
              <a:rPr lang="en-US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mostlty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resolved but need ESO advisory committee’s adoption. ESO and HARMONI on same page so hope work can get back up to full speed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STFC’s PPRP reviewing all ELT development </a:t>
            </a:r>
            <a:r>
              <a:rPr lang="en-US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MOSAIC and ANDES. 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28" t="10048" r="13463" b="20177"/>
          <a:stretch/>
        </p:blipFill>
        <p:spPr>
          <a:xfrm>
            <a:off x="8431344" y="1713819"/>
            <a:ext cx="3577488" cy="2042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198" y="3963557"/>
            <a:ext cx="3515779" cy="2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2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SKAO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54301" y="1087081"/>
            <a:ext cx="6535431" cy="66586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Headlines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SKAO Council met in South Africa in November 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for German accession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visit to the Karoo 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for UK in-kind construction work are proceeding apace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SKA Regional Centre  - awards up to £7.2M being prepared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 of construction ceremonies at telescope sites in December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75" y="1150917"/>
            <a:ext cx="3883489" cy="230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475" y="3625730"/>
            <a:ext cx="388348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42130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Space Science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41774" y="1087081"/>
            <a:ext cx="8450332" cy="68603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Headlines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and UKSA chief execs meet every few months to coordinate high level priorities – including development of space clusters, roll out of NSTF, etc.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£400k invested by STFC and UKSA in novel technologies for future space missions in 2021.  New scheme worth £1.6M for early TRL technology related to future space science instrumentation R&amp;D open now 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will be engaged with selection process for bi-laterals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continues to invest in space mission early preparation studies – community building, travel, modelling etc. Over £0.4M  committed in 2022 including SMILE, </a:t>
            </a:r>
            <a:r>
              <a:rPr lang="en-US" sz="2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EnVision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OSIRIS-Rex, Solar-C plus Webb Fellows.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024"/>
          <a:stretch/>
        </p:blipFill>
        <p:spPr>
          <a:xfrm>
            <a:off x="8992106" y="1855630"/>
            <a:ext cx="2693621" cy="30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Strategy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54299" y="1087081"/>
            <a:ext cx="10583754" cy="77128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Headlines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Panels 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deliver their Roadmaps for Astronomy and for Solar Systems science to Science Board in December (see later talks)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continues to lead the delivery of the European Science Vision and Roadmap via </a:t>
            </a:r>
            <a:r>
              <a:rPr lang="en-US" sz="22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Astronet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Lead editor is Amelie Saintonge from UCL. Draft is with publishers for launch by end January 2023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Board has taken note of key EDI areas and is considering     responses, e.g.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pathways (ECR, RSE, technical)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base (examples of good practice) &amp; how to </a:t>
            </a:r>
            <a:r>
              <a:rPr lang="en-US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grants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 processes (including diverse panels, double blinding)</a:t>
            </a:r>
          </a:p>
          <a:p>
            <a:pPr marL="1033145" lvl="3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processes impacting the low-income, underrepresented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GB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180" y="3153579"/>
            <a:ext cx="2176461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Astronomy Grants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29916" y="1087081"/>
            <a:ext cx="11146147" cy="49509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E5DF8"/>
                </a:solidFill>
                <a:latin typeface="Arial"/>
                <a:cs typeface="Arial"/>
              </a:rPr>
              <a:t>STFC review of the Consolidated Grants process </a:t>
            </a:r>
            <a:endParaRPr lang="en-GB" sz="2400" b="1" dirty="0">
              <a:solidFill>
                <a:srgbClr val="1E5DF8"/>
              </a:solidFill>
              <a:latin typeface="Arial"/>
              <a:cs typeface="Arial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review and subsequent Implementation Panel (chaired by Jim Wild), phased roll out of the new scheme is underway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held a second community webinar focused on 2023 applicants and on responses to the previous Town Meeting and consultation period.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currently focused on Astronomy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made up of </a:t>
            </a:r>
            <a:r>
              <a:rPr lang="en-US" sz="2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issued, but some details of Large Awards still to be agreed (Large Awards only requested from 2024)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allow community more flexibility to apply (no 3-year lockout for unsuccessful applicants), more choice of matching option to science need, simpler to administer for STFC and AGP</a:t>
            </a:r>
          </a:p>
        </p:txBody>
      </p:sp>
    </p:spTree>
    <p:extLst>
      <p:ext uri="{BB962C8B-B14F-4D97-AF65-F5344CB8AC3E}">
        <p14:creationId xmlns:p14="http://schemas.microsoft.com/office/powerpoint/2010/main" val="73172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246" y="434316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55775" y="3013501"/>
            <a:ext cx="67032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900"/>
              </a:buClr>
              <a:buSzTx/>
              <a:buFontTx/>
              <a:buNone/>
              <a:tabLst/>
              <a:defRPr/>
            </a:pPr>
            <a:r>
              <a:rPr lang="en-US" sz="44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kumimoji="0" lang="en-US" sz="44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Update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Astronomy Grants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29916" y="1087081"/>
            <a:ext cx="6014103" cy="48690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E5DF8"/>
                </a:solidFill>
                <a:latin typeface="Arial"/>
                <a:cs typeface="Arial"/>
              </a:rPr>
              <a:t>Type 1 (Small) Awards (from 2023)</a:t>
            </a:r>
            <a:endParaRPr lang="en-GB" sz="2400" b="1" dirty="0">
              <a:solidFill>
                <a:srgbClr val="1E5DF8"/>
              </a:solidFill>
              <a:latin typeface="Arial"/>
              <a:cs typeface="Arial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“standard grant” within the new scheme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Broadly similar to the typical project within a current astronomy Consolidated Grant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scope (and cost) of an award is constrained by a cap on resources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are free to form the best team to lead the research - PI and </a:t>
            </a:r>
            <a:r>
              <a:rPr lang="en-US" sz="2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CoIs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need to be at the same research </a:t>
            </a:r>
            <a:r>
              <a:rPr lang="en-US" sz="2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DEE47-8D5D-9C2F-5E4E-6F28FCCF8E3C}"/>
              </a:ext>
            </a:extLst>
          </p:cNvPr>
          <p:cNvSpPr txBox="1"/>
          <p:nvPr/>
        </p:nvSpPr>
        <p:spPr>
          <a:xfrm>
            <a:off x="6666171" y="1144764"/>
            <a:ext cx="4713175" cy="4920254"/>
          </a:xfrm>
          <a:prstGeom prst="rect">
            <a:avLst/>
          </a:prstGeom>
          <a:noFill/>
          <a:ln w="25400" cap="rnd">
            <a:solidFill>
              <a:srgbClr val="1E5DF8"/>
            </a:solidFill>
          </a:ln>
        </p:spPr>
        <p:txBody>
          <a:bodyPr wrap="square" lIns="270000" tIns="270000" rIns="270000" bIns="270000" rtlCol="0" anchor="t">
            <a:spAutoFit/>
          </a:bodyPr>
          <a:lstStyle/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Duration: 3 years maximum</a:t>
            </a: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Upper limit to resource request: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FTE of PDRA effort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0.2 FTE of applicant time including PI at 0.1 FTE (minimum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EB662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Also supports, where justified by the proposal: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and administrative effort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B66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18823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757CC81-04F6-4740-B26A-468D2FE9B848}"/>
              </a:ext>
            </a:extLst>
          </p:cNvPr>
          <p:cNvSpPr>
            <a:spLocks noGrp="1"/>
          </p:cNvSpPr>
          <p:nvPr/>
        </p:nvSpPr>
        <p:spPr>
          <a:xfrm>
            <a:off x="428216" y="429604"/>
            <a:ext cx="11999345" cy="6431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Astronomy Grants</a:t>
            </a:r>
            <a:endParaRPr lang="en-US" dirty="0"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A5A53-99B1-4D60-9962-6A81116B7054}"/>
              </a:ext>
            </a:extLst>
          </p:cNvPr>
          <p:cNvSpPr/>
          <p:nvPr/>
        </p:nvSpPr>
        <p:spPr>
          <a:xfrm>
            <a:off x="529916" y="1087081"/>
            <a:ext cx="5925968" cy="52414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E5DF8"/>
                </a:solidFill>
                <a:latin typeface="Arial"/>
                <a:cs typeface="Arial"/>
              </a:rPr>
              <a:t>Type 2 (Large) Awards (from 2024)</a:t>
            </a:r>
            <a:endParaRPr lang="en-GB" sz="2400" b="1" dirty="0">
              <a:solidFill>
                <a:srgbClr val="1E5DF8"/>
              </a:solidFill>
              <a:latin typeface="Arial"/>
              <a:cs typeface="Arial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Science-themed programmatic awards, with the aim of providing a concerted and coordinated effort to address a specific research area or technology development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the award must convey the ambition and scope of Large Award funding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from a single Research </a:t>
            </a:r>
            <a:r>
              <a:rPr lang="en-US" sz="2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a consortium of multiple Research </a:t>
            </a:r>
            <a:r>
              <a:rPr lang="en-US" sz="2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2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collections of Type 1-style projects</a:t>
            </a:r>
          </a:p>
          <a:p>
            <a:pPr marL="575945" lvl="2" indent="-28702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0F4C4-F442-C3F7-37A7-2BD75E7EB476}"/>
              </a:ext>
            </a:extLst>
          </p:cNvPr>
          <p:cNvSpPr txBox="1"/>
          <p:nvPr/>
        </p:nvSpPr>
        <p:spPr>
          <a:xfrm>
            <a:off x="6613200" y="1382196"/>
            <a:ext cx="4871991" cy="4418115"/>
          </a:xfrm>
          <a:prstGeom prst="rect">
            <a:avLst/>
          </a:prstGeom>
          <a:noFill/>
          <a:ln w="25400" cap="rnd">
            <a:solidFill>
              <a:srgbClr val="1E5DF8"/>
            </a:solidFill>
          </a:ln>
        </p:spPr>
        <p:txBody>
          <a:bodyPr wrap="square" lIns="188999" tIns="188999" rIns="188999" bIns="188999" rtlCol="0" anchor="t">
            <a:spAutoFit/>
          </a:bodyPr>
          <a:lstStyle/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Duration: 5 years maximum</a:t>
            </a: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support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PDRA effort: Minimum of 3 PDRA posts for 3 years and a maximum of 5 PDRA posts for 5 years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and administrative effort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Proposal includes:</a:t>
            </a:r>
          </a:p>
          <a:p>
            <a:pPr marL="557213" marR="0" lvl="1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Expression of interest stage</a:t>
            </a:r>
          </a:p>
        </p:txBody>
      </p:sp>
    </p:spTree>
    <p:extLst>
      <p:ext uri="{BB962C8B-B14F-4D97-AF65-F5344CB8AC3E}">
        <p14:creationId xmlns:p14="http://schemas.microsoft.com/office/powerpoint/2010/main" val="414234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046" y="4114131"/>
            <a:ext cx="8567854" cy="2730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5A59D-88F1-9D47-A552-BFE733CB1079}"/>
              </a:ext>
            </a:extLst>
          </p:cNvPr>
          <p:cNvSpPr txBox="1"/>
          <p:nvPr/>
        </p:nvSpPr>
        <p:spPr>
          <a:xfrm>
            <a:off x="1395475" y="2848401"/>
            <a:ext cx="67032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FF6900"/>
              </a:buClr>
            </a:pPr>
            <a:r>
              <a:rPr lang="en-US" sz="44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84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520992" y="1084135"/>
            <a:ext cx="11155071" cy="42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100"/>
              </a:spcAft>
            </a:pPr>
            <a:r>
              <a:rPr lang="en-GB" altLang="en-US" sz="2400" b="1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news</a:t>
            </a:r>
          </a:p>
          <a:p>
            <a:pPr marL="576000" lvl="1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largely returned to normal working and in-person meetings</a:t>
            </a:r>
          </a:p>
          <a:p>
            <a:pPr marL="576000" lvl="1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have 3-year spending review allocations to STFC</a:t>
            </a:r>
          </a:p>
          <a:p>
            <a:pPr marL="1033200" lvl="2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picture is reasonably positive</a:t>
            </a:r>
          </a:p>
          <a:p>
            <a:pPr marL="1033200" lvl="2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a roll-over of funding or activities</a:t>
            </a:r>
          </a:p>
          <a:p>
            <a:pPr marL="576000" lvl="1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our internal 3-year spending plan, described in our Strategic Delivery Plan</a:t>
            </a:r>
          </a:p>
          <a:p>
            <a:pPr marL="1033200" lvl="2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positives for STFC’s </a:t>
            </a:r>
            <a:r>
              <a:rPr lang="en-GB" altLang="en-US" sz="21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commnunities</a:t>
            </a:r>
            <a:endParaRPr lang="en-GB" altLang="en-US" sz="21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</a:pPr>
            <a:r>
              <a:rPr lang="en-GB" altLang="en-US" sz="2400" b="1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marL="576000" lvl="1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Inflationary pressures everywhere…</a:t>
            </a:r>
            <a:endParaRPr lang="en-GB" altLang="en-US" sz="2100" b="1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</a:pPr>
            <a:r>
              <a:rPr lang="en-GB" altLang="en-US" sz="2400" b="1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pPr marL="576000" lvl="1" indent="-288000" defTabSz="914364" fontAlgn="base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STFC is in a good place – </a:t>
            </a:r>
            <a:r>
              <a:rPr lang="en-GB" altLang="en-US"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the challenges </a:t>
            </a:r>
            <a:r>
              <a:rPr lang="en-GB" alt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last few years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37AD1F-A894-D046-8DB0-865B3E89E404}"/>
              </a:ext>
            </a:extLst>
          </p:cNvPr>
          <p:cNvSpPr txBox="1">
            <a:spLocks/>
          </p:cNvSpPr>
          <p:nvPr/>
        </p:nvSpPr>
        <p:spPr>
          <a:xfrm>
            <a:off x="400561" y="320111"/>
            <a:ext cx="105156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lvl="0">
              <a:defRPr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3703095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5C0B-5366-EE44-BC1F-0897BAF126AE}"/>
              </a:ext>
            </a:extLst>
          </p:cNvPr>
          <p:cNvSpPr txBox="1"/>
          <p:nvPr/>
        </p:nvSpPr>
        <p:spPr>
          <a:xfrm>
            <a:off x="417471" y="298193"/>
            <a:ext cx="768150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Delivery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519066" y="1896584"/>
            <a:ext cx="5576934" cy="517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Sets out STFC’s exciting plans for the next three-year spending period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new activities and investments across all STFC areas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Explains the role STFC will play in delivering UKRI’s wider mission/vision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Structured around the six objectives of the UKRI Strategy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Links to updated STFC Strategy Map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Incorporates many suggestions from Council – thank you.</a:t>
            </a:r>
          </a:p>
          <a:p>
            <a:pPr marL="24765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34988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51" y="1964983"/>
            <a:ext cx="5476613" cy="3845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519069" y="1089636"/>
            <a:ext cx="11297452" cy="87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STFC’s new Strategic Delivery Plan was published, alongside other Council Delivery Plans, on 2</a:t>
            </a:r>
            <a:r>
              <a:rPr kumimoji="0" lang="en-GB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September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2497" y="138423"/>
            <a:ext cx="450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5C0B-5366-EE44-BC1F-0897BAF126AE}"/>
              </a:ext>
            </a:extLst>
          </p:cNvPr>
          <p:cNvSpPr txBox="1"/>
          <p:nvPr/>
        </p:nvSpPr>
        <p:spPr>
          <a:xfrm>
            <a:off x="409655" y="305631"/>
            <a:ext cx="108804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ambitious plan: 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Ideas and Places</a:t>
            </a:r>
          </a:p>
        </p:txBody>
      </p:sp>
      <p:pic>
        <p:nvPicPr>
          <p:cNvPr id="16" name="Picture 15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E15F09E1-BADA-4932-888D-0ED6E99C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55" y="3335869"/>
            <a:ext cx="4194351" cy="35414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9578FA-82AF-406B-9BFF-03D06A04500B}"/>
              </a:ext>
            </a:extLst>
          </p:cNvPr>
          <p:cNvSpPr/>
          <p:nvPr/>
        </p:nvSpPr>
        <p:spPr>
          <a:xfrm>
            <a:off x="519070" y="1059442"/>
            <a:ext cx="1129745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investment and activity across STFC, examples include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6E453-FEAA-4329-8832-64D1762B0215}"/>
              </a:ext>
            </a:extLst>
          </p:cNvPr>
          <p:cNvSpPr/>
          <p:nvPr/>
        </p:nvSpPr>
        <p:spPr>
          <a:xfrm>
            <a:off x="526884" y="1479979"/>
            <a:ext cx="9765692" cy="472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increase of £19 million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over the next three years for STFC-supported frontier research programmes – significant uplift to CGs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UK scientific links globally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initially targeting new scientific collaborations with India, Japan and the US. Initially this will include funding the Hyper-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Kamiokande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neutrino experiment in Japan and the US Simons Observatory (located in Chile)</a:t>
            </a:r>
          </a:p>
          <a:p>
            <a:pPr marL="576000" marR="0" lvl="0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Delivery of a portfolio of infrastructure projects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 the capability to enable the UK’s thriving research and innovation communities to address the most pressing industrial and societal challenges</a:t>
            </a:r>
          </a:p>
          <a:p>
            <a:pPr marL="992188" marR="0" lvl="1" indent="-287338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major investments in all our large multi-disciplinary            facilities (CLF,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lang="en-GB" altLang="en-US" sz="22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altLang="en-US" sz="22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ISIS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386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5C0B-5366-EE44-BC1F-0897BAF126AE}"/>
              </a:ext>
            </a:extLst>
          </p:cNvPr>
          <p:cNvSpPr txBox="1"/>
          <p:nvPr/>
        </p:nvSpPr>
        <p:spPr>
          <a:xfrm>
            <a:off x="409655" y="297816"/>
            <a:ext cx="118695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ambitious plan: 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Innovation and Impact</a:t>
            </a:r>
          </a:p>
        </p:txBody>
      </p:sp>
      <p:pic>
        <p:nvPicPr>
          <p:cNvPr id="16" name="Picture 15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E15F09E1-BADA-4932-888D-0ED6E99C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55" y="3336616"/>
            <a:ext cx="4194351" cy="35414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9578FA-82AF-406B-9BFF-03D06A04500B}"/>
              </a:ext>
            </a:extLst>
          </p:cNvPr>
          <p:cNvSpPr/>
          <p:nvPr/>
        </p:nvSpPr>
        <p:spPr>
          <a:xfrm>
            <a:off x="519067" y="1059442"/>
            <a:ext cx="1090077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investments and activity across STFC, examples include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6E453-FEAA-4329-8832-64D1762B0215}"/>
              </a:ext>
            </a:extLst>
          </p:cNvPr>
          <p:cNvSpPr/>
          <p:nvPr/>
        </p:nvSpPr>
        <p:spPr>
          <a:xfrm>
            <a:off x="526884" y="1469822"/>
            <a:ext cx="9681570" cy="43907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Investment in a pipeline of novel technologies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(including digital technology, artificial intelligence and quantum technology) – from blue skies research through to support for commercialisation and start-up opportunities – new “PRD-like” scheme</a:t>
            </a:r>
            <a:r>
              <a:rPr lang="en-GB" altLang="en-US" sz="2200" dirty="0">
                <a:solidFill>
                  <a:srgbClr val="4D4D4D"/>
                </a:solidFill>
                <a:latin typeface="Arial"/>
                <a:cs typeface="Arial"/>
              </a:rPr>
              <a:t> rising to £2.5m p.a.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Fully exploit the £132 million investment in the HNCDI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including the establishment at least three regional SME hubs across the UK</a:t>
            </a: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 £7.5 million in a new ‘AI for Science’ initiative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our Scientific Computing Department – and aim to collaborate with similar initiatives at the US Department of Energy’s national laboratories</a:t>
            </a: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 our links to business and industry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our Research and Innovation campuses</a:t>
            </a:r>
          </a:p>
        </p:txBody>
      </p:sp>
    </p:spTree>
    <p:extLst>
      <p:ext uri="{BB962C8B-B14F-4D97-AF65-F5344CB8AC3E}">
        <p14:creationId xmlns:p14="http://schemas.microsoft.com/office/powerpoint/2010/main" val="216675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5C0B-5366-EE44-BC1F-0897BAF126AE}"/>
              </a:ext>
            </a:extLst>
          </p:cNvPr>
          <p:cNvSpPr txBox="1"/>
          <p:nvPr/>
        </p:nvSpPr>
        <p:spPr>
          <a:xfrm>
            <a:off x="409655" y="296695"/>
            <a:ext cx="12048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ambitious plan: 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and Careers</a:t>
            </a:r>
          </a:p>
        </p:txBody>
      </p:sp>
      <p:pic>
        <p:nvPicPr>
          <p:cNvPr id="16" name="Picture 15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E15F09E1-BADA-4932-888D-0ED6E99C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55" y="3339007"/>
            <a:ext cx="4194351" cy="35414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9578FA-82AF-406B-9BFF-03D06A04500B}"/>
              </a:ext>
            </a:extLst>
          </p:cNvPr>
          <p:cNvSpPr/>
          <p:nvPr/>
        </p:nvSpPr>
        <p:spPr>
          <a:xfrm>
            <a:off x="519067" y="1059442"/>
            <a:ext cx="1090077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investment and activity across STFC, examples include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6E453-FEAA-4329-8832-64D1762B0215}"/>
              </a:ext>
            </a:extLst>
          </p:cNvPr>
          <p:cNvSpPr/>
          <p:nvPr/>
        </p:nvSpPr>
        <p:spPr>
          <a:xfrm>
            <a:off x="513486" y="1478859"/>
            <a:ext cx="10900770" cy="41149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Supporting the development of a pipeline of skilled engineers and technicians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strategically important sectors by investing £2.5 million in Phase 1 of the STFC Skill Factory to more than double the intake of apprentices working at our world leading facilities by 2025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investment of £4.2 million in public engagement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expanding our reach and impact by utilising our early-career staff, including apprentices and graduate intakes, to deliver over 1,500 days of direct community-focused activities</a:t>
            </a:r>
          </a:p>
          <a:p>
            <a:pPr marL="575945" lvl="0" indent="-28702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4D4D4D"/>
                </a:solidFill>
                <a:latin typeface="Arial"/>
                <a:cs typeface="Arial"/>
              </a:rPr>
              <a:t>Increase our support for early-career university researchers working on our core scientific mission</a:t>
            </a: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200" dirty="0">
                <a:solidFill>
                  <a:srgbClr val="4D4D4D"/>
                </a:solidFill>
                <a:latin typeface="Arial"/>
                <a:cs typeface="Arial"/>
              </a:rPr>
              <a:t>Action-focused Equality, Diversity &amp; Inclusion plan</a:t>
            </a:r>
            <a:endParaRPr kumimoji="0" lang="en-GB" altLang="en-US" sz="2200" b="0" i="0" u="none" strike="noStrike" kern="1200" cap="none" spc="0" normalizeH="0" baseline="3000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6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5C0B-5366-EE44-BC1F-0897BAF126AE}"/>
              </a:ext>
            </a:extLst>
          </p:cNvPr>
          <p:cNvSpPr txBox="1"/>
          <p:nvPr/>
        </p:nvSpPr>
        <p:spPr>
          <a:xfrm>
            <a:off x="409655" y="297816"/>
            <a:ext cx="1204885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ambitious plan: 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2497" y="367748"/>
            <a:ext cx="450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578FA-82AF-406B-9BFF-03D06A04500B}"/>
              </a:ext>
            </a:extLst>
          </p:cNvPr>
          <p:cNvSpPr/>
          <p:nvPr/>
        </p:nvSpPr>
        <p:spPr>
          <a:xfrm>
            <a:off x="519066" y="1059442"/>
            <a:ext cx="1090077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and activity across STFC, including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6E453-FEAA-4329-8832-64D1762B0215}"/>
              </a:ext>
            </a:extLst>
          </p:cNvPr>
          <p:cNvSpPr/>
          <p:nvPr/>
        </p:nvSpPr>
        <p:spPr>
          <a:xfrm>
            <a:off x="519068" y="1482729"/>
            <a:ext cx="8900977" cy="47582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aim to embed environmental sustainability in all STFC operations, estates strategy, research, supply chains and projects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enable us to meet our Net Zero objectives and UKRI’s Environmental Sustainability Strategy, as part of our plan to transition to net zero operations by 2040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 a programme of power consumption reduction activities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develop an Energy Roadmap for the RAL site to assure continuity and sustainability of supply</a:t>
            </a:r>
          </a:p>
          <a:p>
            <a:pPr marL="1033145" marR="0" lvl="1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Photo Voltaic (PV) on ISIS will provide c1.5% of electricity used p/a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575945" marR="0" lvl="0" indent="-28702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biodiversity on our campuses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make a positive contribution to the environment by developing a Biodiversity Action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70" t="5966" b="14091"/>
          <a:stretch/>
        </p:blipFill>
        <p:spPr>
          <a:xfrm rot="16200000">
            <a:off x="8072514" y="2768085"/>
            <a:ext cx="5451896" cy="2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70F77-7BB9-FCE5-EA7B-86B9236EF6D9}"/>
              </a:ext>
            </a:extLst>
          </p:cNvPr>
          <p:cNvSpPr txBox="1"/>
          <p:nvPr/>
        </p:nvSpPr>
        <p:spPr>
          <a:xfrm>
            <a:off x="393334" y="291446"/>
            <a:ext cx="1088916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Inflation &amp; energy costs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7972A-32D7-C5EF-16C3-D5CE578FF4A1}"/>
              </a:ext>
            </a:extLst>
          </p:cNvPr>
          <p:cNvSpPr/>
          <p:nvPr/>
        </p:nvSpPr>
        <p:spPr>
          <a:xfrm>
            <a:off x="523923" y="1092176"/>
            <a:ext cx="11152140" cy="4747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rgbClr val="1E5DF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Pressures being felt across both UK </a:t>
            </a:r>
            <a:r>
              <a:rPr lang="en-US" sz="2400" b="1" dirty="0" err="1">
                <a:solidFill>
                  <a:srgbClr val="1E5DF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solidFill>
                  <a:srgbClr val="1E5DF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and portfolio of international research facilities we support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Challenges:</a:t>
            </a:r>
          </a:p>
          <a:p>
            <a:pPr marL="1033200" lvl="4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Inflationary pressures on infrastructure costs are &gt;&gt; CPI </a:t>
            </a:r>
          </a:p>
          <a:p>
            <a:pPr marL="1033200" lvl="4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challenges are slowing ability to spend</a:t>
            </a:r>
          </a:p>
          <a:p>
            <a:pPr marL="1033200" lvl="4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and future energy costs are hard to predict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Challenges (CERN, ESO, SKA, ESS, ILL, ESRF, Eu-XFEL):</a:t>
            </a:r>
          </a:p>
          <a:p>
            <a:pPr marL="1033200" lvl="4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international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requesting between 3% and 4% indexation</a:t>
            </a:r>
          </a:p>
          <a:p>
            <a:pPr marL="1033200" lvl="4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budget assumptions in Spending Review request of 2%</a:t>
            </a:r>
          </a:p>
          <a:p>
            <a:pPr marL="1490400" lvl="5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could be a gap between what is agreed internationally and funding available</a:t>
            </a:r>
          </a:p>
          <a:p>
            <a:pPr marL="1490400" lvl="5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ways to mitigate this risk    </a:t>
            </a:r>
          </a:p>
          <a:p>
            <a:pPr marL="288000" marR="0" lvl="3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2149475" algn="l"/>
              </a:tabLst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7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70F77-7BB9-FCE5-EA7B-86B9236EF6D9}"/>
              </a:ext>
            </a:extLst>
          </p:cNvPr>
          <p:cNvSpPr txBox="1"/>
          <p:nvPr/>
        </p:nvSpPr>
        <p:spPr>
          <a:xfrm>
            <a:off x="393334" y="291446"/>
            <a:ext cx="1088916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Horizon Europe Update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7972A-32D7-C5EF-16C3-D5CE578FF4A1}"/>
              </a:ext>
            </a:extLst>
          </p:cNvPr>
          <p:cNvSpPr/>
          <p:nvPr/>
        </p:nvSpPr>
        <p:spPr>
          <a:xfrm>
            <a:off x="523923" y="1092176"/>
            <a:ext cx="11152140" cy="28580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Current position: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 remains the preferred option</a:t>
            </a:r>
          </a:p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Guarantee is being delivered, with over 1164 applications registered (31 October) and the value of grant letters issued totalling £512m</a:t>
            </a:r>
          </a:p>
          <a:p>
            <a:pPr marL="576000" lvl="3" indent="-288000" fontAlgn="base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UKRI will be delivering a £280m </a:t>
            </a: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of investment providing further support for the R&amp;I sector. </a:t>
            </a: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£12m Digital Research Infrastructure</a:t>
            </a:r>
          </a:p>
          <a:p>
            <a:pPr marL="576000" marR="0" lvl="3" indent="-288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UKRI is working with BEIS </a:t>
            </a:r>
            <a:r>
              <a:rPr lang="en-GB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alternatives if association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365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0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081345FAA4548A14638147C969D0A" ma:contentTypeVersion="12" ma:contentTypeDescription="Create a new document." ma:contentTypeScope="" ma:versionID="940a2c324f8bc49b557441c1d3360c69">
  <xsd:schema xmlns:xsd="http://www.w3.org/2001/XMLSchema" xmlns:xs="http://www.w3.org/2001/XMLSchema" xmlns:p="http://schemas.microsoft.com/office/2006/metadata/properties" xmlns:ns3="92923c5d-1b38-459f-ad22-f552b7ef31bd" xmlns:ns4="96dddd40-8821-4755-98df-593903c180a6" targetNamespace="http://schemas.microsoft.com/office/2006/metadata/properties" ma:root="true" ma:fieldsID="a686c9fba6f6eecf18092ea553182d1f" ns3:_="" ns4:_="">
    <xsd:import namespace="92923c5d-1b38-459f-ad22-f552b7ef31bd"/>
    <xsd:import namespace="96dddd40-8821-4755-98df-593903c180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23c5d-1b38-459f-ad22-f552b7ef3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dd40-8821-4755-98df-593903c18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B7437-7D78-4275-BDD6-21CC27CFEBC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92923c5d-1b38-459f-ad22-f552b7ef31bd"/>
    <ds:schemaRef ds:uri="96dddd40-8821-4755-98df-593903c180a6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AEAA18-2C16-495D-92FD-E80734BCE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A9F59-64C8-4FAC-B708-00DB666EC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23c5d-1b38-459f-ad22-f552b7ef31bd"/>
    <ds:schemaRef ds:uri="96dddd40-8821-4755-98df-593903c18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35305</TotalTime>
  <Words>2177</Words>
  <Application>Microsoft Macintosh PowerPoint</Application>
  <PresentationFormat>Widescreen</PresentationFormat>
  <Paragraphs>223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Wingdings</vt:lpstr>
      <vt:lpstr>Office Theme</vt:lpstr>
      <vt:lpstr>MASTER 2 WHITE</vt:lpstr>
      <vt:lpstr>Font and logo master</vt:lpstr>
      <vt:lpstr>3_Office Theme</vt:lpstr>
      <vt:lpstr>1_Font and logo master</vt:lpstr>
      <vt:lpstr>2_Font and logo master</vt:lpstr>
      <vt:lpstr>Font master without logo</vt:lpstr>
      <vt:lpstr>1_Office Theme</vt:lpstr>
      <vt:lpstr>2_Office Theme</vt:lpstr>
      <vt:lpstr>3_Font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Aside: Strategic Review of Particle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Thomson, Mark (STFC,RAL,-)</cp:lastModifiedBy>
  <cp:revision>1109</cp:revision>
  <cp:lastPrinted>2020-03-13T15:07:19Z</cp:lastPrinted>
  <dcterms:created xsi:type="dcterms:W3CDTF">2019-09-17T08:04:08Z</dcterms:created>
  <dcterms:modified xsi:type="dcterms:W3CDTF">2022-11-29T11:43:39Z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0x010100553081345FAA4548A14638147C969D0A</vt:lpwstr>
  </property>
</Properties>
</file>