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Lst>
  <p:notesMasterIdLst>
    <p:notesMasterId r:id="rId39"/>
  </p:notesMasterIdLst>
  <p:handoutMasterIdLst>
    <p:handoutMasterId r:id="rId40"/>
  </p:handoutMasterIdLst>
  <p:sldIdLst>
    <p:sldId id="258" r:id="rId6"/>
    <p:sldId id="491" r:id="rId7"/>
    <p:sldId id="481" r:id="rId8"/>
    <p:sldId id="479" r:id="rId9"/>
    <p:sldId id="502" r:id="rId10"/>
    <p:sldId id="482" r:id="rId11"/>
    <p:sldId id="489" r:id="rId12"/>
    <p:sldId id="483" r:id="rId13"/>
    <p:sldId id="485" r:id="rId14"/>
    <p:sldId id="486" r:id="rId15"/>
    <p:sldId id="484" r:id="rId16"/>
    <p:sldId id="497" r:id="rId17"/>
    <p:sldId id="501" r:id="rId18"/>
    <p:sldId id="487" r:id="rId19"/>
    <p:sldId id="488" r:id="rId20"/>
    <p:sldId id="490" r:id="rId21"/>
    <p:sldId id="492" r:id="rId22"/>
    <p:sldId id="498" r:id="rId23"/>
    <p:sldId id="493" r:id="rId24"/>
    <p:sldId id="499" r:id="rId25"/>
    <p:sldId id="494" r:id="rId26"/>
    <p:sldId id="500" r:id="rId27"/>
    <p:sldId id="496" r:id="rId28"/>
    <p:sldId id="495" r:id="rId29"/>
    <p:sldId id="506" r:id="rId30"/>
    <p:sldId id="505" r:id="rId31"/>
    <p:sldId id="504" r:id="rId32"/>
    <p:sldId id="507" r:id="rId33"/>
    <p:sldId id="508" r:id="rId34"/>
    <p:sldId id="509" r:id="rId35"/>
    <p:sldId id="510" r:id="rId36"/>
    <p:sldId id="511" r:id="rId37"/>
    <p:sldId id="430" r:id="rId38"/>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 McWhinnie" initials="SM" lastIdx="1" clrIdx="0">
    <p:extLst>
      <p:ext uri="{19B8F6BF-5375-455C-9EA6-DF929625EA0E}">
        <p15:presenceInfo xmlns:p15="http://schemas.microsoft.com/office/powerpoint/2012/main" userId="Sean McWhinn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FF"/>
    <a:srgbClr val="DB0C07"/>
    <a:srgbClr val="9A8691"/>
    <a:srgbClr val="C1282E"/>
    <a:srgbClr val="E6868B"/>
    <a:srgbClr val="FFFF5B"/>
    <a:srgbClr val="97D947"/>
    <a:srgbClr val="B3AB05"/>
    <a:srgbClr val="6353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6" autoAdjust="0"/>
    <p:restoredTop sz="73343" autoAdjust="0"/>
  </p:normalViewPr>
  <p:slideViewPr>
    <p:cSldViewPr>
      <p:cViewPr varScale="1">
        <p:scale>
          <a:sx n="82" d="100"/>
          <a:sy n="82" d="100"/>
        </p:scale>
        <p:origin x="2112" y="176"/>
      </p:cViewPr>
      <p:guideLst>
        <p:guide orient="horz" pos="2160"/>
        <p:guide pos="2880"/>
      </p:guideLst>
    </p:cSldViewPr>
  </p:slideViewPr>
  <p:notesTextViewPr>
    <p:cViewPr>
      <p:scale>
        <a:sx n="150" d="100"/>
        <a:sy n="150" d="100"/>
      </p:scale>
      <p:origin x="0" y="0"/>
    </p:cViewPr>
  </p:notesTextViewPr>
  <p:sorterViewPr>
    <p:cViewPr varScale="1">
      <p:scale>
        <a:sx n="1" d="1"/>
        <a:sy n="1" d="1"/>
      </p:scale>
      <p:origin x="0" y="-29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137" cy="511731"/>
          </a:xfrm>
          <a:prstGeom prst="rect">
            <a:avLst/>
          </a:prstGeom>
        </p:spPr>
        <p:txBody>
          <a:bodyPr vert="horz" lIns="94887" tIns="47444" rIns="94887" bIns="47444" rtlCol="0"/>
          <a:lstStyle>
            <a:lvl1pPr algn="l">
              <a:defRPr sz="1200"/>
            </a:lvl1pPr>
          </a:lstStyle>
          <a:p>
            <a:endParaRPr lang="en-GB"/>
          </a:p>
        </p:txBody>
      </p:sp>
      <p:sp>
        <p:nvSpPr>
          <p:cNvPr id="3" name="Date Placeholder 2"/>
          <p:cNvSpPr>
            <a:spLocks noGrp="1"/>
          </p:cNvSpPr>
          <p:nvPr>
            <p:ph type="dt" sz="quarter" idx="1"/>
          </p:nvPr>
        </p:nvSpPr>
        <p:spPr>
          <a:xfrm>
            <a:off x="4020505" y="1"/>
            <a:ext cx="3077137" cy="511731"/>
          </a:xfrm>
          <a:prstGeom prst="rect">
            <a:avLst/>
          </a:prstGeom>
        </p:spPr>
        <p:txBody>
          <a:bodyPr vert="horz" lIns="94887" tIns="47444" rIns="94887" bIns="47444" rtlCol="0"/>
          <a:lstStyle>
            <a:lvl1pPr algn="r">
              <a:defRPr sz="1200"/>
            </a:lvl1pPr>
          </a:lstStyle>
          <a:p>
            <a:fld id="{AACDFBAF-FFA1-47CC-B7CD-E1727B70A052}" type="datetimeFigureOut">
              <a:rPr lang="en-GB" smtClean="0"/>
              <a:pPr/>
              <a:t>04/08/2025</a:t>
            </a:fld>
            <a:endParaRPr lang="en-GB"/>
          </a:p>
        </p:txBody>
      </p:sp>
      <p:sp>
        <p:nvSpPr>
          <p:cNvPr id="4" name="Footer Placeholder 3"/>
          <p:cNvSpPr>
            <a:spLocks noGrp="1"/>
          </p:cNvSpPr>
          <p:nvPr>
            <p:ph type="ftr" sz="quarter" idx="2"/>
          </p:nvPr>
        </p:nvSpPr>
        <p:spPr>
          <a:xfrm>
            <a:off x="1" y="9721238"/>
            <a:ext cx="3077137" cy="511731"/>
          </a:xfrm>
          <a:prstGeom prst="rect">
            <a:avLst/>
          </a:prstGeom>
        </p:spPr>
        <p:txBody>
          <a:bodyPr vert="horz" lIns="94887" tIns="47444" rIns="94887" bIns="47444" rtlCol="0" anchor="b"/>
          <a:lstStyle>
            <a:lvl1pPr algn="l">
              <a:defRPr sz="1200"/>
            </a:lvl1pPr>
          </a:lstStyle>
          <a:p>
            <a:endParaRPr lang="en-GB"/>
          </a:p>
        </p:txBody>
      </p:sp>
      <p:sp>
        <p:nvSpPr>
          <p:cNvPr id="5" name="Slide Number Placeholder 4"/>
          <p:cNvSpPr>
            <a:spLocks noGrp="1"/>
          </p:cNvSpPr>
          <p:nvPr>
            <p:ph type="sldNum" sz="quarter" idx="3"/>
          </p:nvPr>
        </p:nvSpPr>
        <p:spPr>
          <a:xfrm>
            <a:off x="4020505" y="9721238"/>
            <a:ext cx="3077137" cy="511731"/>
          </a:xfrm>
          <a:prstGeom prst="rect">
            <a:avLst/>
          </a:prstGeom>
        </p:spPr>
        <p:txBody>
          <a:bodyPr vert="horz" lIns="94887" tIns="47444" rIns="94887" bIns="47444" rtlCol="0" anchor="b"/>
          <a:lstStyle>
            <a:lvl1pPr algn="r">
              <a:defRPr sz="1200"/>
            </a:lvl1pPr>
          </a:lstStyle>
          <a:p>
            <a:fld id="{84026DFB-FE0B-417E-B710-563276296CF2}" type="slidenum">
              <a:rPr lang="en-GB" smtClean="0"/>
              <a:pPr/>
              <a:t>‹#›</a:t>
            </a:fld>
            <a:endParaRPr lang="en-GB"/>
          </a:p>
        </p:txBody>
      </p:sp>
    </p:spTree>
    <p:extLst>
      <p:ext uri="{BB962C8B-B14F-4D97-AF65-F5344CB8AC3E}">
        <p14:creationId xmlns:p14="http://schemas.microsoft.com/office/powerpoint/2010/main" val="803915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4887" tIns="47444" rIns="94887" bIns="47444" rtlCol="0"/>
          <a:lstStyle>
            <a:lvl1pPr algn="l">
              <a:defRPr sz="1200"/>
            </a:lvl1pPr>
          </a:lstStyle>
          <a:p>
            <a:endParaRPr lang="en-GB" dirty="0"/>
          </a:p>
        </p:txBody>
      </p:sp>
      <p:sp>
        <p:nvSpPr>
          <p:cNvPr id="3" name="Date Placeholder 2"/>
          <p:cNvSpPr>
            <a:spLocks noGrp="1"/>
          </p:cNvSpPr>
          <p:nvPr>
            <p:ph type="dt" idx="1"/>
          </p:nvPr>
        </p:nvSpPr>
        <p:spPr>
          <a:xfrm>
            <a:off x="4021295" y="1"/>
            <a:ext cx="3076363" cy="511731"/>
          </a:xfrm>
          <a:prstGeom prst="rect">
            <a:avLst/>
          </a:prstGeom>
        </p:spPr>
        <p:txBody>
          <a:bodyPr vert="horz" lIns="94887" tIns="47444" rIns="94887" bIns="47444" rtlCol="0"/>
          <a:lstStyle>
            <a:lvl1pPr algn="r">
              <a:defRPr sz="1200"/>
            </a:lvl1pPr>
          </a:lstStyle>
          <a:p>
            <a:fld id="{75ABE7A9-F54E-458B-86C7-5419698E4C12}" type="datetimeFigureOut">
              <a:rPr lang="en-US" smtClean="0"/>
              <a:pPr/>
              <a:t>8/4/25</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887" tIns="47444" rIns="94887" bIns="47444" rtlCol="0" anchor="ctr"/>
          <a:lstStyle/>
          <a:p>
            <a:endParaRPr lang="en-GB" dirty="0"/>
          </a:p>
        </p:txBody>
      </p:sp>
      <p:sp>
        <p:nvSpPr>
          <p:cNvPr id="5" name="Notes Placeholder 4"/>
          <p:cNvSpPr>
            <a:spLocks noGrp="1"/>
          </p:cNvSpPr>
          <p:nvPr>
            <p:ph type="body" sz="quarter" idx="3"/>
          </p:nvPr>
        </p:nvSpPr>
        <p:spPr>
          <a:xfrm>
            <a:off x="709931" y="4861444"/>
            <a:ext cx="5679440" cy="4605576"/>
          </a:xfrm>
          <a:prstGeom prst="rect">
            <a:avLst/>
          </a:prstGeom>
        </p:spPr>
        <p:txBody>
          <a:bodyPr vert="horz" lIns="94887" tIns="47444" rIns="94887" bIns="474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07"/>
            <a:ext cx="3076363" cy="511731"/>
          </a:xfrm>
          <a:prstGeom prst="rect">
            <a:avLst/>
          </a:prstGeom>
        </p:spPr>
        <p:txBody>
          <a:bodyPr vert="horz" lIns="94887" tIns="47444" rIns="94887" bIns="4744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4887" tIns="47444" rIns="94887" bIns="47444" rtlCol="0" anchor="b"/>
          <a:lstStyle>
            <a:lvl1pPr algn="r">
              <a:defRPr sz="1200"/>
            </a:lvl1pPr>
          </a:lstStyle>
          <a:p>
            <a:fld id="{86D1757D-2F6E-4647-89C4-F3398C129921}" type="slidenum">
              <a:rPr lang="en-GB" smtClean="0"/>
              <a:pPr/>
              <a:t>‹#›</a:t>
            </a:fld>
            <a:endParaRPr lang="en-GB" dirty="0"/>
          </a:p>
        </p:txBody>
      </p:sp>
    </p:spTree>
    <p:extLst>
      <p:ext uri="{BB962C8B-B14F-4D97-AF65-F5344CB8AC3E}">
        <p14:creationId xmlns:p14="http://schemas.microsoft.com/office/powerpoint/2010/main" val="388151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4FA58-0697-4134-8F15-5E86AF05364C}" type="slidenum">
              <a:rPr lang="en-GB"/>
              <a:pPr/>
              <a:t>1</a:t>
            </a:fld>
            <a:endParaRPr lang="en-GB"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00DD-6079-7511-F9EF-B2DA50992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C72D9-430E-45E9-6166-B09A43C9C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796FEC-AFC4-94D5-CDA8-D544AF81462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9B99F2-8772-DC37-B943-28F887C49396}"/>
              </a:ext>
            </a:extLst>
          </p:cNvPr>
          <p:cNvSpPr>
            <a:spLocks noGrp="1"/>
          </p:cNvSpPr>
          <p:nvPr>
            <p:ph type="sldNum" sz="quarter" idx="10"/>
          </p:nvPr>
        </p:nvSpPr>
        <p:spPr/>
        <p:txBody>
          <a:bodyPr/>
          <a:lstStyle/>
          <a:p>
            <a:fld id="{86D1757D-2F6E-4647-89C4-F3398C129921}" type="slidenum">
              <a:rPr lang="en-GB" smtClean="0"/>
              <a:pPr/>
              <a:t>10</a:t>
            </a:fld>
            <a:endParaRPr lang="en-GB" dirty="0"/>
          </a:p>
        </p:txBody>
      </p:sp>
    </p:spTree>
    <p:extLst>
      <p:ext uri="{BB962C8B-B14F-4D97-AF65-F5344CB8AC3E}">
        <p14:creationId xmlns:p14="http://schemas.microsoft.com/office/powerpoint/2010/main" val="414668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8BA6F-ED68-C504-30AB-7C3AD3187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7CFAC-E741-6E01-1751-E0A148F356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AAE80-4B44-DA95-C0BB-CBC2E82E147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7EEFD9B-59FD-BDA9-FFCF-8E427BAEC65F}"/>
              </a:ext>
            </a:extLst>
          </p:cNvPr>
          <p:cNvSpPr>
            <a:spLocks noGrp="1"/>
          </p:cNvSpPr>
          <p:nvPr>
            <p:ph type="sldNum" sz="quarter" idx="10"/>
          </p:nvPr>
        </p:nvSpPr>
        <p:spPr/>
        <p:txBody>
          <a:bodyPr/>
          <a:lstStyle/>
          <a:p>
            <a:fld id="{86D1757D-2F6E-4647-89C4-F3398C129921}" type="slidenum">
              <a:rPr lang="en-GB" smtClean="0"/>
              <a:pPr/>
              <a:t>11</a:t>
            </a:fld>
            <a:endParaRPr lang="en-GB" dirty="0"/>
          </a:p>
        </p:txBody>
      </p:sp>
    </p:spTree>
    <p:extLst>
      <p:ext uri="{BB962C8B-B14F-4D97-AF65-F5344CB8AC3E}">
        <p14:creationId xmlns:p14="http://schemas.microsoft.com/office/powerpoint/2010/main" val="2629017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39365-839F-6112-415B-F7027B9B8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CA4F5-B94B-408A-F0BA-2045256D8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357B2-9E79-2668-DD3F-3EE2CEF800C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206F26-A40C-7B02-0BAE-3D58F0D75194}"/>
              </a:ext>
            </a:extLst>
          </p:cNvPr>
          <p:cNvSpPr>
            <a:spLocks noGrp="1"/>
          </p:cNvSpPr>
          <p:nvPr>
            <p:ph type="sldNum" sz="quarter" idx="10"/>
          </p:nvPr>
        </p:nvSpPr>
        <p:spPr/>
        <p:txBody>
          <a:bodyPr/>
          <a:lstStyle/>
          <a:p>
            <a:fld id="{86D1757D-2F6E-4647-89C4-F3398C129921}" type="slidenum">
              <a:rPr lang="en-GB" smtClean="0"/>
              <a:pPr/>
              <a:t>12</a:t>
            </a:fld>
            <a:endParaRPr lang="en-GB" dirty="0"/>
          </a:p>
        </p:txBody>
      </p:sp>
    </p:spTree>
    <p:extLst>
      <p:ext uri="{BB962C8B-B14F-4D97-AF65-F5344CB8AC3E}">
        <p14:creationId xmlns:p14="http://schemas.microsoft.com/office/powerpoint/2010/main" val="276304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097E-EBC5-94D8-7302-5116A2286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53C9E-FB8D-F2FC-D908-386A9A885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C6851-82EB-9C57-D48A-18B2BE30148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ABB561C-0144-F150-5B37-8A4A5458B91E}"/>
              </a:ext>
            </a:extLst>
          </p:cNvPr>
          <p:cNvSpPr>
            <a:spLocks noGrp="1"/>
          </p:cNvSpPr>
          <p:nvPr>
            <p:ph type="sldNum" sz="quarter" idx="10"/>
          </p:nvPr>
        </p:nvSpPr>
        <p:spPr/>
        <p:txBody>
          <a:bodyPr/>
          <a:lstStyle/>
          <a:p>
            <a:fld id="{86D1757D-2F6E-4647-89C4-F3398C129921}" type="slidenum">
              <a:rPr lang="en-GB" smtClean="0"/>
              <a:pPr/>
              <a:t>13</a:t>
            </a:fld>
            <a:endParaRPr lang="en-GB" dirty="0"/>
          </a:p>
        </p:txBody>
      </p:sp>
    </p:spTree>
    <p:extLst>
      <p:ext uri="{BB962C8B-B14F-4D97-AF65-F5344CB8AC3E}">
        <p14:creationId xmlns:p14="http://schemas.microsoft.com/office/powerpoint/2010/main" val="114804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339E4-212C-B2C3-D76B-74943FB97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C533A-8AF6-7275-A00A-47EDD3409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85DCC-EA61-5A3F-AEE9-C989E06EBC4E}"/>
              </a:ext>
            </a:extLst>
          </p:cNvPr>
          <p:cNvSpPr>
            <a:spLocks noGrp="1"/>
          </p:cNvSpPr>
          <p:nvPr>
            <p:ph type="body" idx="1"/>
          </p:nvPr>
        </p:nvSpPr>
        <p:spPr/>
        <p:txBody>
          <a:bodyPr/>
          <a:lstStyle/>
          <a:p>
            <a:r>
              <a:rPr lang="en-GB" dirty="0"/>
              <a:t>For people aged 20 to 34, 12.2% declared a disability in the 2021 E&amp;W Census.</a:t>
            </a:r>
          </a:p>
          <a:p>
            <a:r>
              <a:rPr lang="en-GB" dirty="0"/>
              <a:t>For people aged 35 to 64, 17.6% declared a disability in the 2021 E&amp;W Census</a:t>
            </a:r>
          </a:p>
        </p:txBody>
      </p:sp>
      <p:sp>
        <p:nvSpPr>
          <p:cNvPr id="4" name="Slide Number Placeholder 3">
            <a:extLst>
              <a:ext uri="{FF2B5EF4-FFF2-40B4-BE49-F238E27FC236}">
                <a16:creationId xmlns:a16="http://schemas.microsoft.com/office/drawing/2014/main" id="{F6E20078-3847-6F99-FB97-D9C4EA7A128B}"/>
              </a:ext>
            </a:extLst>
          </p:cNvPr>
          <p:cNvSpPr>
            <a:spLocks noGrp="1"/>
          </p:cNvSpPr>
          <p:nvPr>
            <p:ph type="sldNum" sz="quarter" idx="10"/>
          </p:nvPr>
        </p:nvSpPr>
        <p:spPr/>
        <p:txBody>
          <a:bodyPr/>
          <a:lstStyle/>
          <a:p>
            <a:fld id="{86D1757D-2F6E-4647-89C4-F3398C129921}" type="slidenum">
              <a:rPr lang="en-GB" smtClean="0"/>
              <a:pPr/>
              <a:t>14</a:t>
            </a:fld>
            <a:endParaRPr lang="en-GB" dirty="0"/>
          </a:p>
        </p:txBody>
      </p:sp>
    </p:spTree>
    <p:extLst>
      <p:ext uri="{BB962C8B-B14F-4D97-AF65-F5344CB8AC3E}">
        <p14:creationId xmlns:p14="http://schemas.microsoft.com/office/powerpoint/2010/main" val="114641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DF12D-F795-E81A-F0B3-ADB122D49A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1D143-E6AC-DA84-7D05-8E406E509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4C0B7-D5E2-75A9-A4C5-CF204BC081EE}"/>
              </a:ext>
            </a:extLst>
          </p:cNvPr>
          <p:cNvSpPr>
            <a:spLocks noGrp="1"/>
          </p:cNvSpPr>
          <p:nvPr>
            <p:ph type="body" idx="1"/>
          </p:nvPr>
        </p:nvSpPr>
        <p:spPr/>
        <p:txBody>
          <a:bodyPr/>
          <a:lstStyle/>
          <a:p>
            <a:r>
              <a:rPr lang="en-GB" dirty="0"/>
              <a:t>Permanent Staff: 72% of White British report having no religion.  There is a small, difference by sex (73% of men; 69% of women)</a:t>
            </a:r>
          </a:p>
          <a:p>
            <a:r>
              <a:rPr lang="en-GB" dirty="0"/>
              <a:t>Researchers: 77% of White British report having no religion.  No significant difference by sex.</a:t>
            </a:r>
          </a:p>
          <a:p>
            <a:r>
              <a:rPr lang="en-GB" dirty="0"/>
              <a:t>PGR:  86% of White British PGRs report having no religion.  Some differences by gender (80% of men; 75% of women; 84% of non-binary)</a:t>
            </a:r>
          </a:p>
          <a:p>
            <a:endParaRPr lang="en-GB" dirty="0"/>
          </a:p>
        </p:txBody>
      </p:sp>
      <p:sp>
        <p:nvSpPr>
          <p:cNvPr id="4" name="Slide Number Placeholder 3">
            <a:extLst>
              <a:ext uri="{FF2B5EF4-FFF2-40B4-BE49-F238E27FC236}">
                <a16:creationId xmlns:a16="http://schemas.microsoft.com/office/drawing/2014/main" id="{0E682065-4F89-8028-4634-9AC6510C7B4A}"/>
              </a:ext>
            </a:extLst>
          </p:cNvPr>
          <p:cNvSpPr>
            <a:spLocks noGrp="1"/>
          </p:cNvSpPr>
          <p:nvPr>
            <p:ph type="sldNum" sz="quarter" idx="10"/>
          </p:nvPr>
        </p:nvSpPr>
        <p:spPr/>
        <p:txBody>
          <a:bodyPr/>
          <a:lstStyle/>
          <a:p>
            <a:fld id="{86D1757D-2F6E-4647-89C4-F3398C129921}" type="slidenum">
              <a:rPr lang="en-GB" smtClean="0"/>
              <a:pPr/>
              <a:t>15</a:t>
            </a:fld>
            <a:endParaRPr lang="en-GB" dirty="0"/>
          </a:p>
        </p:txBody>
      </p:sp>
    </p:spTree>
    <p:extLst>
      <p:ext uri="{BB962C8B-B14F-4D97-AF65-F5344CB8AC3E}">
        <p14:creationId xmlns:p14="http://schemas.microsoft.com/office/powerpoint/2010/main" val="1123770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C3D98-1D1A-AB95-4028-4D31A5FA5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2C113-25FE-61F7-57EA-243804837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2F5CF-EE36-EC75-4771-2AF8A38E592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E78F8E2-7386-E8BA-9D2B-97FC5FDDDFDC}"/>
              </a:ext>
            </a:extLst>
          </p:cNvPr>
          <p:cNvSpPr>
            <a:spLocks noGrp="1"/>
          </p:cNvSpPr>
          <p:nvPr>
            <p:ph type="sldNum" sz="quarter" idx="10"/>
          </p:nvPr>
        </p:nvSpPr>
        <p:spPr/>
        <p:txBody>
          <a:bodyPr/>
          <a:lstStyle/>
          <a:p>
            <a:fld id="{86D1757D-2F6E-4647-89C4-F3398C129921}" type="slidenum">
              <a:rPr lang="en-GB" smtClean="0"/>
              <a:pPr/>
              <a:t>16</a:t>
            </a:fld>
            <a:endParaRPr lang="en-GB" dirty="0"/>
          </a:p>
        </p:txBody>
      </p:sp>
    </p:spTree>
    <p:extLst>
      <p:ext uri="{BB962C8B-B14F-4D97-AF65-F5344CB8AC3E}">
        <p14:creationId xmlns:p14="http://schemas.microsoft.com/office/powerpoint/2010/main" val="1861234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80340" indent="-180340">
              <a:lnSpc>
                <a:spcPct val="115000"/>
              </a:lnSpc>
              <a:spcBef>
                <a:spcPts val="600"/>
              </a:spcBef>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reasons for these differences and the significant increase in the proportion of women reporting that they are bisexual between 2016 and 2023 are unclear, but the findings are in line with data from other recent studies. For example, in a poll of results based on aggregated data from 2023 Gallup telephone surveys, encompassing interviews with more than 12,000 Americans aged 18 and older, 20.7% of Generation Z (birth years 1997 to 2005) women identified themselves as bisexual. Studies have tracked changes in sexual orientation and confirm that proportion of people identifying as LGBTQ+ in general, and as bisexual specifically, have risen significantly recently and suggest that the norms associated with sexuality are socially negotiated and changeable.</a:t>
            </a:r>
            <a:r>
              <a:rPr lang="en-GB" dirty="0">
                <a:effectLst/>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86D1757D-2F6E-4647-89C4-F3398C129921}" type="slidenum">
              <a:rPr lang="en-GB" smtClean="0"/>
              <a:pPr/>
              <a:t>19</a:t>
            </a:fld>
            <a:endParaRPr lang="en-GB" dirty="0"/>
          </a:p>
        </p:txBody>
      </p:sp>
    </p:spTree>
    <p:extLst>
      <p:ext uri="{BB962C8B-B14F-4D97-AF65-F5344CB8AC3E}">
        <p14:creationId xmlns:p14="http://schemas.microsoft.com/office/powerpoint/2010/main" val="832782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78465-C364-DE60-3DB1-66A9820FA7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BCE77-6B59-3684-DB79-B01575F2E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22503-59CC-3EC2-D64F-EA1C91095885}"/>
              </a:ext>
            </a:extLst>
          </p:cNvPr>
          <p:cNvSpPr>
            <a:spLocks noGrp="1"/>
          </p:cNvSpPr>
          <p:nvPr>
            <p:ph type="body" idx="1"/>
          </p:nvPr>
        </p:nvSpPr>
        <p:spPr/>
        <p:txBody>
          <a:bodyPr>
            <a:normAutofit lnSpcReduction="10000"/>
          </a:bodyPr>
          <a:lstStyle/>
          <a:p>
            <a:pPr marL="180340" indent="-180340">
              <a:lnSpc>
                <a:spcPct val="115000"/>
              </a:lnSpc>
              <a:spcBef>
                <a:spcPts val="600"/>
              </a:spcBef>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reasons for these differences and the significant increase in the proportion of women reporting that they are bisexual between 2016 and 2023 are unclear, but the findings are in line with data from other recent studies. For example, in a poll of results based on aggregated data from 2023 Gallup telephone surveys, encompassing interviews with more than 12,000 Americans aged 18 and older, 20.7% of Generation Z (birth years 1997 to 2005) women identified themselves as bisexual. Studies have tracked changes in sexual orientation and confirm that proportion of people identifying as LGBTQ+ in general, and as bisexual specifically, have risen significantly recently and suggest that the norms associated with sexuality are socially negotiated and changeable.</a:t>
            </a:r>
            <a:r>
              <a:rPr lang="en-GB" dirty="0">
                <a:effectLst/>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a:extLst>
              <a:ext uri="{FF2B5EF4-FFF2-40B4-BE49-F238E27FC236}">
                <a16:creationId xmlns:a16="http://schemas.microsoft.com/office/drawing/2014/main" id="{C262BF66-152A-DC2A-2DE0-901E7627D7A7}"/>
              </a:ext>
            </a:extLst>
          </p:cNvPr>
          <p:cNvSpPr>
            <a:spLocks noGrp="1"/>
          </p:cNvSpPr>
          <p:nvPr>
            <p:ph type="sldNum" sz="quarter" idx="5"/>
          </p:nvPr>
        </p:nvSpPr>
        <p:spPr/>
        <p:txBody>
          <a:bodyPr/>
          <a:lstStyle/>
          <a:p>
            <a:fld id="{86D1757D-2F6E-4647-89C4-F3398C129921}" type="slidenum">
              <a:rPr lang="en-GB" smtClean="0"/>
              <a:pPr/>
              <a:t>20</a:t>
            </a:fld>
            <a:endParaRPr lang="en-GB" dirty="0"/>
          </a:p>
        </p:txBody>
      </p:sp>
    </p:spTree>
    <p:extLst>
      <p:ext uri="{BB962C8B-B14F-4D97-AF65-F5344CB8AC3E}">
        <p14:creationId xmlns:p14="http://schemas.microsoft.com/office/powerpoint/2010/main" val="61617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E6131-8C1B-184D-A928-408B41D69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888DB-35C9-DD58-51B6-A41C23EE4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181EF-9EE9-24DE-C3AC-842058E44A7F}"/>
              </a:ext>
            </a:extLst>
          </p:cNvPr>
          <p:cNvSpPr>
            <a:spLocks noGrp="1"/>
          </p:cNvSpPr>
          <p:nvPr>
            <p:ph type="body" idx="1"/>
          </p:nvPr>
        </p:nvSpPr>
        <p:spPr/>
        <p:txBody>
          <a:bodyPr>
            <a:normAutofit/>
          </a:bodyPr>
          <a:lstStyle/>
          <a:p>
            <a:pPr marL="180340" indent="-180340">
              <a:lnSpc>
                <a:spcPct val="115000"/>
              </a:lnSpc>
              <a:spcBef>
                <a:spcPts val="600"/>
              </a:spcBef>
              <a:buNone/>
            </a:pPr>
            <a:endParaRPr lang="en-GB" dirty="0"/>
          </a:p>
        </p:txBody>
      </p:sp>
      <p:sp>
        <p:nvSpPr>
          <p:cNvPr id="4" name="Slide Number Placeholder 3">
            <a:extLst>
              <a:ext uri="{FF2B5EF4-FFF2-40B4-BE49-F238E27FC236}">
                <a16:creationId xmlns:a16="http://schemas.microsoft.com/office/drawing/2014/main" id="{A4BC04C9-D58E-8D27-38ED-0ECA4D3C6FB9}"/>
              </a:ext>
            </a:extLst>
          </p:cNvPr>
          <p:cNvSpPr>
            <a:spLocks noGrp="1"/>
          </p:cNvSpPr>
          <p:nvPr>
            <p:ph type="sldNum" sz="quarter" idx="5"/>
          </p:nvPr>
        </p:nvSpPr>
        <p:spPr/>
        <p:txBody>
          <a:bodyPr/>
          <a:lstStyle/>
          <a:p>
            <a:fld id="{86D1757D-2F6E-4647-89C4-F3398C129921}" type="slidenum">
              <a:rPr lang="en-GB" smtClean="0"/>
              <a:pPr/>
              <a:t>21</a:t>
            </a:fld>
            <a:endParaRPr lang="en-GB" dirty="0"/>
          </a:p>
        </p:txBody>
      </p:sp>
    </p:spTree>
    <p:extLst>
      <p:ext uri="{BB962C8B-B14F-4D97-AF65-F5344CB8AC3E}">
        <p14:creationId xmlns:p14="http://schemas.microsoft.com/office/powerpoint/2010/main" val="140668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98BCD-9A54-5F24-EC56-A028C523E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37317-336B-1FAB-E11E-D138C402A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87BCE-C217-02A6-392C-B7927E08961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E5BB42-CE21-12CD-2EB5-FBDCA905A9C9}"/>
              </a:ext>
            </a:extLst>
          </p:cNvPr>
          <p:cNvSpPr>
            <a:spLocks noGrp="1"/>
          </p:cNvSpPr>
          <p:nvPr>
            <p:ph type="sldNum" sz="quarter" idx="5"/>
          </p:nvPr>
        </p:nvSpPr>
        <p:spPr/>
        <p:txBody>
          <a:bodyPr/>
          <a:lstStyle/>
          <a:p>
            <a:fld id="{86D1757D-2F6E-4647-89C4-F3398C129921}" type="slidenum">
              <a:rPr lang="en-GB" smtClean="0"/>
              <a:pPr/>
              <a:t>2</a:t>
            </a:fld>
            <a:endParaRPr lang="en-GB" dirty="0"/>
          </a:p>
        </p:txBody>
      </p:sp>
    </p:spTree>
    <p:extLst>
      <p:ext uri="{BB962C8B-B14F-4D97-AF65-F5344CB8AC3E}">
        <p14:creationId xmlns:p14="http://schemas.microsoft.com/office/powerpoint/2010/main" val="1776155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childless rates of women by birth year do vary.</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2022 Data are available for women born in 1920 onwards.  The assumption is that women’s childbearing years are up to the age of 45.  Childless rates for women born in 1953 onwards (i.e. aged 70 in 2023) gradually increase from 15% peaking at 20% for women born in the early 60s, before falling to 18% for women born in 1975.  Thereafter, childless rates increase as birth year increases such that for women born in 1983 the childless rate is 20%, those born in 1993, 64% are childless, and those born in 2003, 99% are childless.</a:t>
            </a:r>
          </a:p>
          <a:p>
            <a:pPr marL="180340" indent="-180340">
              <a:lnSpc>
                <a:spcPct val="115000"/>
              </a:lnSpc>
              <a:spcBef>
                <a:spcPts val="600"/>
              </a:spcBef>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Childbearing for women born in different years, England and Wales: 2022, Office of National Statistics </a:t>
            </a:r>
          </a:p>
          <a:p>
            <a:endParaRPr lang="en-GB" dirty="0"/>
          </a:p>
        </p:txBody>
      </p:sp>
      <p:sp>
        <p:nvSpPr>
          <p:cNvPr id="4" name="Slide Number Placeholder 3"/>
          <p:cNvSpPr>
            <a:spLocks noGrp="1"/>
          </p:cNvSpPr>
          <p:nvPr>
            <p:ph type="sldNum" sz="quarter" idx="5"/>
          </p:nvPr>
        </p:nvSpPr>
        <p:spPr/>
        <p:txBody>
          <a:bodyPr/>
          <a:lstStyle/>
          <a:p>
            <a:fld id="{86D1757D-2F6E-4647-89C4-F3398C129921}" type="slidenum">
              <a:rPr lang="en-GB" smtClean="0"/>
              <a:pPr/>
              <a:t>22</a:t>
            </a:fld>
            <a:endParaRPr lang="en-GB" dirty="0"/>
          </a:p>
        </p:txBody>
      </p:sp>
    </p:spTree>
    <p:extLst>
      <p:ext uri="{BB962C8B-B14F-4D97-AF65-F5344CB8AC3E}">
        <p14:creationId xmlns:p14="http://schemas.microsoft.com/office/powerpoint/2010/main" val="4019670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AFF9-9590-78AC-E2D2-5CDCD5BAE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AD43D-4C85-FC24-3939-804357719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B2CB5-6330-E8A7-847B-C2C695CC82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20D466-BEE8-4EAF-3113-F091B20DEC21}"/>
              </a:ext>
            </a:extLst>
          </p:cNvPr>
          <p:cNvSpPr>
            <a:spLocks noGrp="1"/>
          </p:cNvSpPr>
          <p:nvPr>
            <p:ph type="sldNum" sz="quarter" idx="5"/>
          </p:nvPr>
        </p:nvSpPr>
        <p:spPr/>
        <p:txBody>
          <a:bodyPr/>
          <a:lstStyle/>
          <a:p>
            <a:fld id="{86D1757D-2F6E-4647-89C4-F3398C129921}" type="slidenum">
              <a:rPr lang="en-GB" smtClean="0"/>
              <a:pPr/>
              <a:t>25</a:t>
            </a:fld>
            <a:endParaRPr lang="en-GB" dirty="0"/>
          </a:p>
        </p:txBody>
      </p:sp>
    </p:spTree>
    <p:extLst>
      <p:ext uri="{BB962C8B-B14F-4D97-AF65-F5344CB8AC3E}">
        <p14:creationId xmlns:p14="http://schemas.microsoft.com/office/powerpoint/2010/main" val="4048762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BE126-6B22-FF53-57C3-286C9FDC7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FFB0F-BD1F-C7B4-29EC-8E9C9FC5F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81411-5A96-E8D2-B2CE-9EB3B0FA02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B6AEA6-0943-4FC8-0401-603B59AE3B87}"/>
              </a:ext>
            </a:extLst>
          </p:cNvPr>
          <p:cNvSpPr>
            <a:spLocks noGrp="1"/>
          </p:cNvSpPr>
          <p:nvPr>
            <p:ph type="sldNum" sz="quarter" idx="5"/>
          </p:nvPr>
        </p:nvSpPr>
        <p:spPr/>
        <p:txBody>
          <a:bodyPr/>
          <a:lstStyle/>
          <a:p>
            <a:fld id="{86D1757D-2F6E-4647-89C4-F3398C129921}" type="slidenum">
              <a:rPr lang="en-GB" smtClean="0"/>
              <a:pPr/>
              <a:t>26</a:t>
            </a:fld>
            <a:endParaRPr lang="en-GB" dirty="0"/>
          </a:p>
        </p:txBody>
      </p:sp>
    </p:spTree>
    <p:extLst>
      <p:ext uri="{BB962C8B-B14F-4D97-AF65-F5344CB8AC3E}">
        <p14:creationId xmlns:p14="http://schemas.microsoft.com/office/powerpoint/2010/main" val="3724725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D1757D-2F6E-4647-89C4-F3398C129921}" type="slidenum">
              <a:rPr lang="en-GB" smtClean="0"/>
              <a:pPr/>
              <a:t>27</a:t>
            </a:fld>
            <a:endParaRPr lang="en-GB" dirty="0"/>
          </a:p>
        </p:txBody>
      </p:sp>
    </p:spTree>
    <p:extLst>
      <p:ext uri="{BB962C8B-B14F-4D97-AF65-F5344CB8AC3E}">
        <p14:creationId xmlns:p14="http://schemas.microsoft.com/office/powerpoint/2010/main" val="2412345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D1757D-2F6E-4647-89C4-F3398C129921}" type="slidenum">
              <a:rPr lang="en-GB" smtClean="0"/>
              <a:pPr/>
              <a:t>28</a:t>
            </a:fld>
            <a:endParaRPr lang="en-GB" dirty="0"/>
          </a:p>
        </p:txBody>
      </p:sp>
    </p:spTree>
    <p:extLst>
      <p:ext uri="{BB962C8B-B14F-4D97-AF65-F5344CB8AC3E}">
        <p14:creationId xmlns:p14="http://schemas.microsoft.com/office/powerpoint/2010/main" val="2891357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E1804-35FA-2758-FB52-A9AD26849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12414-F01E-68BA-5D17-ACBBEC26F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B4767-0E53-ACBF-BDC9-CC04AC6B982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C026C7-DC61-4864-EB24-9666E4AE0FFC}"/>
              </a:ext>
            </a:extLst>
          </p:cNvPr>
          <p:cNvSpPr>
            <a:spLocks noGrp="1"/>
          </p:cNvSpPr>
          <p:nvPr>
            <p:ph type="sldNum" sz="quarter" idx="5"/>
          </p:nvPr>
        </p:nvSpPr>
        <p:spPr/>
        <p:txBody>
          <a:bodyPr/>
          <a:lstStyle/>
          <a:p>
            <a:fld id="{86D1757D-2F6E-4647-89C4-F3398C129921}" type="slidenum">
              <a:rPr lang="en-GB" smtClean="0"/>
              <a:pPr/>
              <a:t>31</a:t>
            </a:fld>
            <a:endParaRPr lang="en-GB" dirty="0"/>
          </a:p>
        </p:txBody>
      </p:sp>
    </p:spTree>
    <p:extLst>
      <p:ext uri="{BB962C8B-B14F-4D97-AF65-F5344CB8AC3E}">
        <p14:creationId xmlns:p14="http://schemas.microsoft.com/office/powerpoint/2010/main" val="835588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D1757D-2F6E-4647-89C4-F3398C129921}" type="slidenum">
              <a:rPr lang="en-GB" smtClean="0"/>
              <a:pPr/>
              <a:t>33</a:t>
            </a:fld>
            <a:endParaRPr lang="en-GB" dirty="0"/>
          </a:p>
        </p:txBody>
      </p:sp>
    </p:spTree>
    <p:extLst>
      <p:ext uri="{BB962C8B-B14F-4D97-AF65-F5344CB8AC3E}">
        <p14:creationId xmlns:p14="http://schemas.microsoft.com/office/powerpoint/2010/main" val="132637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D1757D-2F6E-4647-89C4-F3398C129921}" type="slidenum">
              <a:rPr lang="en-GB" smtClean="0"/>
              <a:pPr/>
              <a:t>3</a:t>
            </a:fld>
            <a:endParaRPr lang="en-GB" dirty="0"/>
          </a:p>
        </p:txBody>
      </p:sp>
    </p:spTree>
    <p:extLst>
      <p:ext uri="{BB962C8B-B14F-4D97-AF65-F5344CB8AC3E}">
        <p14:creationId xmlns:p14="http://schemas.microsoft.com/office/powerpoint/2010/main" val="227271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For comparison, in 2010and 2016, respectively, 41 and 40 university departments and four and two research establishments returned the questionnaire. In 2016 data for 47 further university departments/research groups and six other research establishment were taken from their websites.</a:t>
            </a:r>
          </a:p>
          <a:p>
            <a:endParaRPr lang="en-GB" dirty="0"/>
          </a:p>
        </p:txBody>
      </p:sp>
      <p:sp>
        <p:nvSpPr>
          <p:cNvPr id="4" name="Slide Number Placeholder 3"/>
          <p:cNvSpPr>
            <a:spLocks noGrp="1"/>
          </p:cNvSpPr>
          <p:nvPr>
            <p:ph type="sldNum" sz="quarter" idx="10"/>
          </p:nvPr>
        </p:nvSpPr>
        <p:spPr/>
        <p:txBody>
          <a:bodyPr/>
          <a:lstStyle/>
          <a:p>
            <a:fld id="{86D1757D-2F6E-4647-89C4-F3398C129921}" type="slidenum">
              <a:rPr lang="en-GB" smtClean="0"/>
              <a:pPr/>
              <a:t>4</a:t>
            </a:fld>
            <a:endParaRPr lang="en-GB" dirty="0"/>
          </a:p>
        </p:txBody>
      </p:sp>
    </p:spTree>
    <p:extLst>
      <p:ext uri="{BB962C8B-B14F-4D97-AF65-F5344CB8AC3E}">
        <p14:creationId xmlns:p14="http://schemas.microsoft.com/office/powerpoint/2010/main" val="31266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FF57D-2EDB-77AB-B1AC-75E27D479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CCA88-C674-4C57-2814-7B42A082E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91476-6F3A-6C91-C6D8-7892BA59C0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For comparison, in 2010and 2016, respectively, 41 and 40 university departments and four and two research establishments returned the questionnaire. In 2016 data for 47 further university departments/research groups and six other research establishment were taken from their websites.</a:t>
            </a:r>
          </a:p>
          <a:p>
            <a:endParaRPr lang="en-GB" dirty="0"/>
          </a:p>
        </p:txBody>
      </p:sp>
      <p:sp>
        <p:nvSpPr>
          <p:cNvPr id="4" name="Slide Number Placeholder 3">
            <a:extLst>
              <a:ext uri="{FF2B5EF4-FFF2-40B4-BE49-F238E27FC236}">
                <a16:creationId xmlns:a16="http://schemas.microsoft.com/office/drawing/2014/main" id="{628E77FF-96AC-3AB1-9C25-77C4C3FD3F03}"/>
              </a:ext>
            </a:extLst>
          </p:cNvPr>
          <p:cNvSpPr>
            <a:spLocks noGrp="1"/>
          </p:cNvSpPr>
          <p:nvPr>
            <p:ph type="sldNum" sz="quarter" idx="10"/>
          </p:nvPr>
        </p:nvSpPr>
        <p:spPr/>
        <p:txBody>
          <a:bodyPr/>
          <a:lstStyle/>
          <a:p>
            <a:fld id="{86D1757D-2F6E-4647-89C4-F3398C129921}" type="slidenum">
              <a:rPr lang="en-GB" smtClean="0"/>
              <a:pPr/>
              <a:t>5</a:t>
            </a:fld>
            <a:endParaRPr lang="en-GB" dirty="0"/>
          </a:p>
        </p:txBody>
      </p:sp>
    </p:spTree>
    <p:extLst>
      <p:ext uri="{BB962C8B-B14F-4D97-AF65-F5344CB8AC3E}">
        <p14:creationId xmlns:p14="http://schemas.microsoft.com/office/powerpoint/2010/main" val="116741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D764E-560A-13BA-306F-ADBC30281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79FF1-94C0-DEB0-A98F-4724BF005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29B285-BD7E-F690-4EEF-3CBF46D2C7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A35989-6E9C-8EC5-CAAA-6CFE2ECE314F}"/>
              </a:ext>
            </a:extLst>
          </p:cNvPr>
          <p:cNvSpPr>
            <a:spLocks noGrp="1"/>
          </p:cNvSpPr>
          <p:nvPr>
            <p:ph type="sldNum" sz="quarter" idx="10"/>
          </p:nvPr>
        </p:nvSpPr>
        <p:spPr/>
        <p:txBody>
          <a:bodyPr/>
          <a:lstStyle/>
          <a:p>
            <a:fld id="{86D1757D-2F6E-4647-89C4-F3398C129921}" type="slidenum">
              <a:rPr lang="en-GB" smtClean="0"/>
              <a:pPr/>
              <a:t>6</a:t>
            </a:fld>
            <a:endParaRPr lang="en-GB" dirty="0"/>
          </a:p>
        </p:txBody>
      </p:sp>
    </p:spTree>
    <p:extLst>
      <p:ext uri="{BB962C8B-B14F-4D97-AF65-F5344CB8AC3E}">
        <p14:creationId xmlns:p14="http://schemas.microsoft.com/office/powerpoint/2010/main" val="318445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8080-9C42-8EBE-428F-C9BD18C64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E8A14-E8D6-A9CA-C670-A7477E434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A9B16-B6F0-1995-E2AA-1823B7E835F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C0D017-D8F7-5B74-DDE1-56FA69B27341}"/>
              </a:ext>
            </a:extLst>
          </p:cNvPr>
          <p:cNvSpPr>
            <a:spLocks noGrp="1"/>
          </p:cNvSpPr>
          <p:nvPr>
            <p:ph type="sldNum" sz="quarter" idx="10"/>
          </p:nvPr>
        </p:nvSpPr>
        <p:spPr/>
        <p:txBody>
          <a:bodyPr/>
          <a:lstStyle/>
          <a:p>
            <a:fld id="{86D1757D-2F6E-4647-89C4-F3398C129921}" type="slidenum">
              <a:rPr lang="en-GB" smtClean="0"/>
              <a:pPr/>
              <a:t>7</a:t>
            </a:fld>
            <a:endParaRPr lang="en-GB" dirty="0"/>
          </a:p>
        </p:txBody>
      </p:sp>
    </p:spTree>
    <p:extLst>
      <p:ext uri="{BB962C8B-B14F-4D97-AF65-F5344CB8AC3E}">
        <p14:creationId xmlns:p14="http://schemas.microsoft.com/office/powerpoint/2010/main" val="255221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CCBC8-09A7-DBAB-796B-63D5389E8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92F78-08D9-AFF6-9525-E83532946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FA212-F19D-29E5-0CB4-16CB7D8E86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831B917-FA51-237D-0CC3-A7642C2B0B0B}"/>
              </a:ext>
            </a:extLst>
          </p:cNvPr>
          <p:cNvSpPr>
            <a:spLocks noGrp="1"/>
          </p:cNvSpPr>
          <p:nvPr>
            <p:ph type="sldNum" sz="quarter" idx="10"/>
          </p:nvPr>
        </p:nvSpPr>
        <p:spPr/>
        <p:txBody>
          <a:bodyPr/>
          <a:lstStyle/>
          <a:p>
            <a:fld id="{86D1757D-2F6E-4647-89C4-F3398C129921}" type="slidenum">
              <a:rPr lang="en-GB" smtClean="0"/>
              <a:pPr/>
              <a:t>8</a:t>
            </a:fld>
            <a:endParaRPr lang="en-GB" dirty="0"/>
          </a:p>
        </p:txBody>
      </p:sp>
    </p:spTree>
    <p:extLst>
      <p:ext uri="{BB962C8B-B14F-4D97-AF65-F5344CB8AC3E}">
        <p14:creationId xmlns:p14="http://schemas.microsoft.com/office/powerpoint/2010/main" val="137405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8FAF-43D9-0061-EBB2-472DFB9E4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5AEE9-29A8-F9D8-C403-EF8534D30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46FF1-5FEF-A0C7-A100-EADC561CF74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E5126C3-7814-9624-B335-4D78CF5FD10D}"/>
              </a:ext>
            </a:extLst>
          </p:cNvPr>
          <p:cNvSpPr>
            <a:spLocks noGrp="1"/>
          </p:cNvSpPr>
          <p:nvPr>
            <p:ph type="sldNum" sz="quarter" idx="10"/>
          </p:nvPr>
        </p:nvSpPr>
        <p:spPr/>
        <p:txBody>
          <a:bodyPr/>
          <a:lstStyle/>
          <a:p>
            <a:fld id="{86D1757D-2F6E-4647-89C4-F3398C129921}" type="slidenum">
              <a:rPr lang="en-GB" smtClean="0"/>
              <a:pPr/>
              <a:t>9</a:t>
            </a:fld>
            <a:endParaRPr lang="en-GB" dirty="0"/>
          </a:p>
        </p:txBody>
      </p:sp>
    </p:spTree>
    <p:extLst>
      <p:ext uri="{BB962C8B-B14F-4D97-AF65-F5344CB8AC3E}">
        <p14:creationId xmlns:p14="http://schemas.microsoft.com/office/powerpoint/2010/main" val="251504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916113"/>
            <a:ext cx="7772400" cy="1470025"/>
          </a:xfrm>
        </p:spPr>
        <p:txBody>
          <a:bodyPr/>
          <a:lstStyle>
            <a:lvl1pPr>
              <a:defRPr sz="6000"/>
            </a:lvl1pPr>
          </a:lstStyle>
          <a:p>
            <a:r>
              <a:rPr lang="en-US"/>
              <a:t>Click to edit Master title style</a:t>
            </a:r>
            <a:endParaRPr lang="en-GB"/>
          </a:p>
        </p:txBody>
      </p:sp>
      <p:sp>
        <p:nvSpPr>
          <p:cNvPr id="3075" name="Rectangle 3"/>
          <p:cNvSpPr>
            <a:spLocks noGrp="1" noChangeArrowheads="1"/>
          </p:cNvSpPr>
          <p:nvPr>
            <p:ph type="subTitle" idx="1"/>
          </p:nvPr>
        </p:nvSpPr>
        <p:spPr>
          <a:xfrm>
            <a:off x="684213" y="3429000"/>
            <a:ext cx="7775575" cy="1752600"/>
          </a:xfrm>
        </p:spPr>
        <p:txBody>
          <a:bodyPr/>
          <a:lstStyle>
            <a:lvl1pPr marL="0" indent="0">
              <a:buFontTx/>
              <a:buNone/>
              <a:defRPr/>
            </a:lvl1pPr>
          </a:lstStyle>
          <a:p>
            <a:r>
              <a:rPr lang="en-US"/>
              <a:t>Click to edit Master subtitle style</a:t>
            </a:r>
            <a:endParaRPr lang="en-GB"/>
          </a:p>
        </p:txBody>
      </p:sp>
      <p:sp>
        <p:nvSpPr>
          <p:cNvPr id="3076" name="Rectangle 4"/>
          <p:cNvSpPr>
            <a:spLocks noGrp="1" noChangeArrowheads="1"/>
          </p:cNvSpPr>
          <p:nvPr>
            <p:ph type="dt" sz="half" idx="2"/>
          </p:nvPr>
        </p:nvSpPr>
        <p:spPr>
          <a:xfrm>
            <a:off x="3995738" y="6308725"/>
            <a:ext cx="1439862" cy="412750"/>
          </a:xfrm>
        </p:spPr>
        <p:txBody>
          <a:bodyPr/>
          <a:lstStyle>
            <a:lvl1pPr>
              <a:defRPr/>
            </a:lvl1pPr>
          </a:lstStyle>
          <a:p>
            <a:endParaRPr lang="en-GB" dirty="0"/>
          </a:p>
        </p:txBody>
      </p:sp>
      <p:sp>
        <p:nvSpPr>
          <p:cNvPr id="3077" name="Rectangle 5"/>
          <p:cNvSpPr>
            <a:spLocks noGrp="1" noChangeArrowheads="1"/>
          </p:cNvSpPr>
          <p:nvPr>
            <p:ph type="ftr" sz="quarter" idx="3"/>
          </p:nvPr>
        </p:nvSpPr>
        <p:spPr>
          <a:xfrm>
            <a:off x="5580063" y="6308725"/>
            <a:ext cx="2016125" cy="412750"/>
          </a:xfrm>
        </p:spPr>
        <p:txBody>
          <a:bodyPr/>
          <a:lstStyle>
            <a:lvl1pPr>
              <a:defRPr/>
            </a:lvl1pPr>
          </a:lstStyle>
          <a:p>
            <a:endParaRPr lang="en-GB" dirty="0"/>
          </a:p>
        </p:txBody>
      </p:sp>
      <p:sp>
        <p:nvSpPr>
          <p:cNvPr id="3078" name="Rectangle 6"/>
          <p:cNvSpPr>
            <a:spLocks noGrp="1" noChangeArrowheads="1"/>
          </p:cNvSpPr>
          <p:nvPr>
            <p:ph type="sldNum" sz="quarter" idx="4"/>
          </p:nvPr>
        </p:nvSpPr>
        <p:spPr>
          <a:xfrm>
            <a:off x="7740650" y="6308725"/>
            <a:ext cx="946150" cy="412750"/>
          </a:xfrm>
        </p:spPr>
        <p:txBody>
          <a:bodyPr/>
          <a:lstStyle>
            <a:lvl1pPr>
              <a:defRPr/>
            </a:lvl1pPr>
          </a:lstStyle>
          <a:p>
            <a:fld id="{0C483C66-DB1E-44B3-A76E-5147C7C5B791}" type="slidenum">
              <a:rPr lang="en-GB"/>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0C8ADB3-36D1-47E2-9F5B-F7EB32688C58}"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E339DF3-03A5-4B3A-AB1B-74CA7599FA86}" type="slidenum">
              <a:rPr lang="en-GB"/>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buFontTx/>
              <a:buNone/>
            </a:pPr>
            <a:endParaRPr lang="en-GB" sz="1200">
              <a:solidFill>
                <a:srgbClr val="005C84"/>
              </a:solidFill>
              <a:ea typeface="ＭＳ Ｐゴシック" pitchFamily="16" charset="-128"/>
            </a:endParaRPr>
          </a:p>
        </p:txBody>
      </p:sp>
      <p:sp>
        <p:nvSpPr>
          <p:cNvPr id="10248"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buFontTx/>
              <a:buNone/>
            </a:pPr>
            <a:endParaRPr lang="en-US" sz="2400">
              <a:solidFill>
                <a:srgbClr val="005C84"/>
              </a:solidFill>
              <a:latin typeface="Arial" charset="0"/>
              <a:ea typeface="ＭＳ Ｐゴシック" pitchFamily="16" charset="-128"/>
            </a:endParaRPr>
          </a:p>
        </p:txBody>
      </p:sp>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US" noProof="0"/>
              <a:t>Click to edit Master title style</a:t>
            </a:r>
            <a:endParaRPr lang="en-GB" noProof="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US" noProof="0"/>
              <a:t>Click to edit Master subtitle style</a:t>
            </a:r>
            <a:endParaRPr lang="en-GB" noProof="0"/>
          </a:p>
        </p:txBody>
      </p:sp>
      <p:sp>
        <p:nvSpPr>
          <p:cNvPr id="10246" name="Rectangle 1030"/>
          <p:cNvSpPr>
            <a:spLocks noGrp="1" noChangeArrowheads="1"/>
          </p:cNvSpPr>
          <p:nvPr>
            <p:ph type="sldNum" sz="quarter" idx="4"/>
          </p:nvPr>
        </p:nvSpPr>
        <p:spPr>
          <a:xfrm>
            <a:off x="6553200" y="6245225"/>
            <a:ext cx="2133600" cy="476250"/>
          </a:xfrm>
        </p:spPr>
        <p:txBody>
          <a:bodyPr rIns="91440"/>
          <a:lstStyle>
            <a:lvl1pPr>
              <a:defRPr>
                <a:latin typeface="Arial" charset="0"/>
              </a:defRPr>
            </a:lvl1pPr>
          </a:lstStyle>
          <a:p>
            <a:fld id="{587852AC-7F47-4A69-A92B-479D12B7E93F}" type="slidenum">
              <a:rPr lang="en-GB">
                <a:solidFill>
                  <a:srgbClr val="005C84"/>
                </a:solidFill>
              </a:rPr>
              <a:pPr/>
              <a:t>‹#›</a:t>
            </a:fld>
            <a:endParaRPr lang="en-GB">
              <a:solidFill>
                <a:srgbClr val="005C84"/>
              </a:solidFill>
            </a:endParaRPr>
          </a:p>
        </p:txBody>
      </p:sp>
      <p:pic>
        <p:nvPicPr>
          <p:cNvPr id="10249"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7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5C84"/>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5C84"/>
              </a:solidFill>
            </a:endParaRPr>
          </a:p>
        </p:txBody>
      </p:sp>
      <p:sp>
        <p:nvSpPr>
          <p:cNvPr id="6" name="Slide Number Placeholder 5"/>
          <p:cNvSpPr>
            <a:spLocks noGrp="1"/>
          </p:cNvSpPr>
          <p:nvPr>
            <p:ph type="sldNum" sz="quarter" idx="12"/>
          </p:nvPr>
        </p:nvSpPr>
        <p:spPr/>
        <p:txBody>
          <a:bodyPr/>
          <a:lstStyle>
            <a:lvl1pPr>
              <a:defRPr/>
            </a:lvl1pPr>
          </a:lstStyle>
          <a:p>
            <a:fld id="{27F976FD-FB2D-4452-B1E6-BF58FF984782}"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1732620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5C84"/>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5C84"/>
              </a:solidFill>
            </a:endParaRPr>
          </a:p>
        </p:txBody>
      </p:sp>
      <p:sp>
        <p:nvSpPr>
          <p:cNvPr id="6" name="Slide Number Placeholder 5"/>
          <p:cNvSpPr>
            <a:spLocks noGrp="1"/>
          </p:cNvSpPr>
          <p:nvPr>
            <p:ph type="sldNum" sz="quarter" idx="12"/>
          </p:nvPr>
        </p:nvSpPr>
        <p:spPr/>
        <p:txBody>
          <a:bodyPr/>
          <a:lstStyle>
            <a:lvl1pPr>
              <a:defRPr/>
            </a:lvl1pPr>
          </a:lstStyle>
          <a:p>
            <a:fld id="{39AF5573-8568-40E3-9451-BC1E912749AD}"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3535166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5C84"/>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5C84"/>
              </a:solidFill>
            </a:endParaRPr>
          </a:p>
        </p:txBody>
      </p:sp>
      <p:sp>
        <p:nvSpPr>
          <p:cNvPr id="7" name="Slide Number Placeholder 6"/>
          <p:cNvSpPr>
            <a:spLocks noGrp="1"/>
          </p:cNvSpPr>
          <p:nvPr>
            <p:ph type="sldNum" sz="quarter" idx="12"/>
          </p:nvPr>
        </p:nvSpPr>
        <p:spPr/>
        <p:txBody>
          <a:bodyPr/>
          <a:lstStyle>
            <a:lvl1pPr>
              <a:defRPr/>
            </a:lvl1pPr>
          </a:lstStyle>
          <a:p>
            <a:fld id="{01674ED5-88E6-4EB9-9F85-91E4F0AA4222}"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3604977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5C84"/>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5C84"/>
              </a:solidFill>
            </a:endParaRPr>
          </a:p>
        </p:txBody>
      </p:sp>
      <p:sp>
        <p:nvSpPr>
          <p:cNvPr id="9" name="Slide Number Placeholder 8"/>
          <p:cNvSpPr>
            <a:spLocks noGrp="1"/>
          </p:cNvSpPr>
          <p:nvPr>
            <p:ph type="sldNum" sz="quarter" idx="12"/>
          </p:nvPr>
        </p:nvSpPr>
        <p:spPr/>
        <p:txBody>
          <a:bodyPr/>
          <a:lstStyle>
            <a:lvl1pPr>
              <a:defRPr/>
            </a:lvl1pPr>
          </a:lstStyle>
          <a:p>
            <a:fld id="{ACA58043-4E6F-4EAC-9E76-350A6C8E5577}"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1249040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5C84"/>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5C84"/>
              </a:solidFill>
            </a:endParaRPr>
          </a:p>
        </p:txBody>
      </p:sp>
      <p:sp>
        <p:nvSpPr>
          <p:cNvPr id="5" name="Slide Number Placeholder 4"/>
          <p:cNvSpPr>
            <a:spLocks noGrp="1"/>
          </p:cNvSpPr>
          <p:nvPr>
            <p:ph type="sldNum" sz="quarter" idx="12"/>
          </p:nvPr>
        </p:nvSpPr>
        <p:spPr/>
        <p:txBody>
          <a:bodyPr/>
          <a:lstStyle>
            <a:lvl1pPr>
              <a:defRPr/>
            </a:lvl1pPr>
          </a:lstStyle>
          <a:p>
            <a:fld id="{E74E15B9-2196-4241-ADFA-33F07D90657F}"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3832679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5C84"/>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5C84"/>
              </a:solidFill>
            </a:endParaRPr>
          </a:p>
        </p:txBody>
      </p:sp>
      <p:sp>
        <p:nvSpPr>
          <p:cNvPr id="4" name="Slide Number Placeholder 3"/>
          <p:cNvSpPr>
            <a:spLocks noGrp="1"/>
          </p:cNvSpPr>
          <p:nvPr>
            <p:ph type="sldNum" sz="quarter" idx="12"/>
          </p:nvPr>
        </p:nvSpPr>
        <p:spPr/>
        <p:txBody>
          <a:bodyPr/>
          <a:lstStyle>
            <a:lvl1pPr>
              <a:defRPr/>
            </a:lvl1pPr>
          </a:lstStyle>
          <a:p>
            <a:fld id="{0A0CA0AB-4D70-4216-8854-3BBB50D51170}"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1529519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5C84"/>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5C84"/>
              </a:solidFill>
            </a:endParaRPr>
          </a:p>
        </p:txBody>
      </p:sp>
      <p:sp>
        <p:nvSpPr>
          <p:cNvPr id="7" name="Slide Number Placeholder 6"/>
          <p:cNvSpPr>
            <a:spLocks noGrp="1"/>
          </p:cNvSpPr>
          <p:nvPr>
            <p:ph type="sldNum" sz="quarter" idx="12"/>
          </p:nvPr>
        </p:nvSpPr>
        <p:spPr/>
        <p:txBody>
          <a:bodyPr/>
          <a:lstStyle>
            <a:lvl1pPr>
              <a:defRPr/>
            </a:lvl1pPr>
          </a:lstStyle>
          <a:p>
            <a:fld id="{1A8A64C3-CB45-46D2-8A00-CEBE26ED67F2}"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388733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215DC3C-7575-4EF2-B0EB-D8EF46242632}" type="slidenum">
              <a:rPr lang="en-GB"/>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5C84"/>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5C84"/>
              </a:solidFill>
            </a:endParaRPr>
          </a:p>
        </p:txBody>
      </p:sp>
      <p:sp>
        <p:nvSpPr>
          <p:cNvPr id="7" name="Slide Number Placeholder 6"/>
          <p:cNvSpPr>
            <a:spLocks noGrp="1"/>
          </p:cNvSpPr>
          <p:nvPr>
            <p:ph type="sldNum" sz="quarter" idx="12"/>
          </p:nvPr>
        </p:nvSpPr>
        <p:spPr/>
        <p:txBody>
          <a:bodyPr/>
          <a:lstStyle>
            <a:lvl1pPr>
              <a:defRPr/>
            </a:lvl1pPr>
          </a:lstStyle>
          <a:p>
            <a:fld id="{42BFA64A-827C-43DC-A478-20EEEF00FF2E}"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1924414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5C84"/>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5C84"/>
              </a:solidFill>
            </a:endParaRPr>
          </a:p>
        </p:txBody>
      </p:sp>
      <p:sp>
        <p:nvSpPr>
          <p:cNvPr id="6" name="Slide Number Placeholder 5"/>
          <p:cNvSpPr>
            <a:spLocks noGrp="1"/>
          </p:cNvSpPr>
          <p:nvPr>
            <p:ph type="sldNum" sz="quarter" idx="12"/>
          </p:nvPr>
        </p:nvSpPr>
        <p:spPr/>
        <p:txBody>
          <a:bodyPr/>
          <a:lstStyle>
            <a:lvl1pPr>
              <a:defRPr/>
            </a:lvl1pPr>
          </a:lstStyle>
          <a:p>
            <a:fld id="{437508AA-0FAF-4D00-ABDE-8D13D00839A1}"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884326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5C84"/>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5C84"/>
              </a:solidFill>
            </a:endParaRPr>
          </a:p>
        </p:txBody>
      </p:sp>
      <p:sp>
        <p:nvSpPr>
          <p:cNvPr id="6" name="Slide Number Placeholder 5"/>
          <p:cNvSpPr>
            <a:spLocks noGrp="1"/>
          </p:cNvSpPr>
          <p:nvPr>
            <p:ph type="sldNum" sz="quarter" idx="12"/>
          </p:nvPr>
        </p:nvSpPr>
        <p:spPr/>
        <p:txBody>
          <a:bodyPr/>
          <a:lstStyle>
            <a:lvl1pPr>
              <a:defRPr/>
            </a:lvl1pPr>
          </a:lstStyle>
          <a:p>
            <a:fld id="{9E5DBEE5-65E6-4736-9389-217D0FF784E4}"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1428861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r>
              <a:rPr lang="en-US"/>
              <a:t>Click icon to add chart</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solidFill>
                <a:srgbClr val="005C84"/>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solidFill>
                <a:srgbClr val="005C84"/>
              </a:solidFill>
            </a:endParaRPr>
          </a:p>
        </p:txBody>
      </p:sp>
      <p:sp>
        <p:nvSpPr>
          <p:cNvPr id="7" name="Slide Number Placeholder 6"/>
          <p:cNvSpPr>
            <a:spLocks noGrp="1"/>
          </p:cNvSpPr>
          <p:nvPr>
            <p:ph type="sldNum" sz="quarter" idx="12"/>
          </p:nvPr>
        </p:nvSpPr>
        <p:spPr>
          <a:xfrm>
            <a:off x="6877050" y="6308725"/>
            <a:ext cx="1905000" cy="457200"/>
          </a:xfrm>
        </p:spPr>
        <p:txBody>
          <a:bodyPr/>
          <a:lstStyle>
            <a:lvl1pPr>
              <a:defRPr/>
            </a:lvl1pPr>
          </a:lstStyle>
          <a:p>
            <a:fld id="{129AFBF5-9E06-4BAC-A0CA-82F8A1F33C6D}"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3953308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r>
              <a:rPr lang="en-US"/>
              <a:t>Click icon to add table</a:t>
            </a:r>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solidFill>
                <a:srgbClr val="005C84"/>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solidFill>
                <a:srgbClr val="005C84"/>
              </a:solidFill>
            </a:endParaRPr>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D4E34D02-25B5-4826-A116-BF55DA23E613}"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418812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438B883-C5F2-4E95-BF7C-B729F3F7EEF8}"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325B5E6-3A55-4BFC-9B6A-549D01813940}"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B9B12F5F-0593-4013-8DD2-79A7AF7BCE25}"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EC3F9035-C55C-47F4-8F12-A4A172F7F469}"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148FFC39-8260-47F4-883C-05864F9F9CD0}"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74F7C93-0063-428C-A5C5-2B348CCBF4F5}"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79F3A63-694F-4639-95C1-E2F4000AD9E7}"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641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457200" y="2133600"/>
            <a:ext cx="82296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dt" sz="half" idx="2"/>
          </p:nvPr>
        </p:nvSpPr>
        <p:spPr bwMode="auto">
          <a:xfrm>
            <a:off x="3924300" y="6308725"/>
            <a:ext cx="11525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9A8691"/>
                </a:solidFill>
                <a:latin typeface="+mn-lt"/>
              </a:defRPr>
            </a:lvl1pPr>
          </a:lstStyle>
          <a:p>
            <a:endParaRPr lang="en-GB" dirty="0"/>
          </a:p>
        </p:txBody>
      </p:sp>
      <p:sp>
        <p:nvSpPr>
          <p:cNvPr id="1029" name="Rectangle 5"/>
          <p:cNvSpPr>
            <a:spLocks noGrp="1" noChangeArrowheads="1"/>
          </p:cNvSpPr>
          <p:nvPr>
            <p:ph type="ftr" sz="quarter" idx="3"/>
          </p:nvPr>
        </p:nvSpPr>
        <p:spPr bwMode="auto">
          <a:xfrm>
            <a:off x="5219700" y="6308725"/>
            <a:ext cx="22320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9A8691"/>
                </a:solidFill>
                <a:latin typeface="+mn-lt"/>
              </a:defRPr>
            </a:lvl1pPr>
          </a:lstStyle>
          <a:p>
            <a:endParaRPr lang="en-GB" dirty="0"/>
          </a:p>
        </p:txBody>
      </p:sp>
      <p:sp>
        <p:nvSpPr>
          <p:cNvPr id="1030" name="Rectangle 6"/>
          <p:cNvSpPr>
            <a:spLocks noGrp="1" noChangeArrowheads="1"/>
          </p:cNvSpPr>
          <p:nvPr>
            <p:ph type="sldNum" sz="quarter" idx="4"/>
          </p:nvPr>
        </p:nvSpPr>
        <p:spPr bwMode="auto">
          <a:xfrm>
            <a:off x="7596188" y="6308725"/>
            <a:ext cx="1090612"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9A8691"/>
                </a:solidFill>
                <a:latin typeface="+mn-lt"/>
              </a:defRPr>
            </a:lvl1pPr>
          </a:lstStyle>
          <a:p>
            <a:fld id="{28D73628-C924-4871-83C0-13DDE3A5658A}" type="slidenum">
              <a:rPr lang="en-GB"/>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b="1">
          <a:solidFill>
            <a:srgbClr val="C1282E"/>
          </a:solidFill>
          <a:latin typeface="+mj-lt"/>
          <a:ea typeface="+mj-ea"/>
          <a:cs typeface="+mj-cs"/>
        </a:defRPr>
      </a:lvl1pPr>
      <a:lvl2pPr algn="l" rtl="0" eaLnBrk="1" fontAlgn="base" hangingPunct="1">
        <a:spcBef>
          <a:spcPct val="0"/>
        </a:spcBef>
        <a:spcAft>
          <a:spcPct val="0"/>
        </a:spcAft>
        <a:defRPr sz="4400" b="1">
          <a:solidFill>
            <a:srgbClr val="C1282E"/>
          </a:solidFill>
          <a:latin typeface="Candara" pitchFamily="34" charset="0"/>
        </a:defRPr>
      </a:lvl2pPr>
      <a:lvl3pPr algn="l" rtl="0" eaLnBrk="1" fontAlgn="base" hangingPunct="1">
        <a:spcBef>
          <a:spcPct val="0"/>
        </a:spcBef>
        <a:spcAft>
          <a:spcPct val="0"/>
        </a:spcAft>
        <a:defRPr sz="4400" b="1">
          <a:solidFill>
            <a:srgbClr val="C1282E"/>
          </a:solidFill>
          <a:latin typeface="Candara" pitchFamily="34" charset="0"/>
        </a:defRPr>
      </a:lvl3pPr>
      <a:lvl4pPr algn="l" rtl="0" eaLnBrk="1" fontAlgn="base" hangingPunct="1">
        <a:spcBef>
          <a:spcPct val="0"/>
        </a:spcBef>
        <a:spcAft>
          <a:spcPct val="0"/>
        </a:spcAft>
        <a:defRPr sz="4400" b="1">
          <a:solidFill>
            <a:srgbClr val="C1282E"/>
          </a:solidFill>
          <a:latin typeface="Candara" pitchFamily="34" charset="0"/>
        </a:defRPr>
      </a:lvl4pPr>
      <a:lvl5pPr algn="l" rtl="0" eaLnBrk="1" fontAlgn="base" hangingPunct="1">
        <a:spcBef>
          <a:spcPct val="0"/>
        </a:spcBef>
        <a:spcAft>
          <a:spcPct val="0"/>
        </a:spcAft>
        <a:defRPr sz="4400" b="1">
          <a:solidFill>
            <a:srgbClr val="C1282E"/>
          </a:solidFill>
          <a:latin typeface="Candara" pitchFamily="34" charset="0"/>
        </a:defRPr>
      </a:lvl5pPr>
      <a:lvl6pPr marL="457200" algn="l" rtl="0" eaLnBrk="1" fontAlgn="base" hangingPunct="1">
        <a:spcBef>
          <a:spcPct val="0"/>
        </a:spcBef>
        <a:spcAft>
          <a:spcPct val="0"/>
        </a:spcAft>
        <a:defRPr sz="4400" b="1">
          <a:solidFill>
            <a:srgbClr val="C1282E"/>
          </a:solidFill>
          <a:latin typeface="Candara" pitchFamily="34" charset="0"/>
        </a:defRPr>
      </a:lvl6pPr>
      <a:lvl7pPr marL="914400" algn="l" rtl="0" eaLnBrk="1" fontAlgn="base" hangingPunct="1">
        <a:spcBef>
          <a:spcPct val="0"/>
        </a:spcBef>
        <a:spcAft>
          <a:spcPct val="0"/>
        </a:spcAft>
        <a:defRPr sz="4400" b="1">
          <a:solidFill>
            <a:srgbClr val="C1282E"/>
          </a:solidFill>
          <a:latin typeface="Candara" pitchFamily="34" charset="0"/>
        </a:defRPr>
      </a:lvl7pPr>
      <a:lvl8pPr marL="1371600" algn="l" rtl="0" eaLnBrk="1" fontAlgn="base" hangingPunct="1">
        <a:spcBef>
          <a:spcPct val="0"/>
        </a:spcBef>
        <a:spcAft>
          <a:spcPct val="0"/>
        </a:spcAft>
        <a:defRPr sz="4400" b="1">
          <a:solidFill>
            <a:srgbClr val="C1282E"/>
          </a:solidFill>
          <a:latin typeface="Candara" pitchFamily="34" charset="0"/>
        </a:defRPr>
      </a:lvl8pPr>
      <a:lvl9pPr marL="1828800" algn="l" rtl="0" eaLnBrk="1" fontAlgn="base" hangingPunct="1">
        <a:spcBef>
          <a:spcPct val="0"/>
        </a:spcBef>
        <a:spcAft>
          <a:spcPct val="0"/>
        </a:spcAft>
        <a:defRPr sz="4400" b="1">
          <a:solidFill>
            <a:srgbClr val="C1282E"/>
          </a:solidFill>
          <a:latin typeface="Candara" pitchFamily="34" charset="0"/>
        </a:defRPr>
      </a:lvl9pPr>
    </p:titleStyle>
    <p:bodyStyle>
      <a:lvl1pPr marL="342900" indent="-342900" algn="l" rtl="0" eaLnBrk="1" fontAlgn="base" hangingPunct="1">
        <a:spcBef>
          <a:spcPct val="20000"/>
        </a:spcBef>
        <a:spcAft>
          <a:spcPct val="0"/>
        </a:spcAft>
        <a:buChar char="•"/>
        <a:defRPr sz="3200">
          <a:solidFill>
            <a:srgbClr val="63535C"/>
          </a:solidFill>
          <a:latin typeface="+mn-lt"/>
          <a:ea typeface="+mn-ea"/>
          <a:cs typeface="+mn-cs"/>
        </a:defRPr>
      </a:lvl1pPr>
      <a:lvl2pPr marL="742950" indent="-285750" algn="l" rtl="0" eaLnBrk="1" fontAlgn="base" hangingPunct="1">
        <a:spcBef>
          <a:spcPct val="20000"/>
        </a:spcBef>
        <a:spcAft>
          <a:spcPct val="0"/>
        </a:spcAft>
        <a:buChar char="–"/>
        <a:defRPr sz="2800">
          <a:solidFill>
            <a:srgbClr val="63535C"/>
          </a:solidFill>
          <a:latin typeface="+mn-lt"/>
        </a:defRPr>
      </a:lvl2pPr>
      <a:lvl3pPr marL="1143000" indent="-228600" algn="l" rtl="0" eaLnBrk="1" fontAlgn="base" hangingPunct="1">
        <a:spcBef>
          <a:spcPct val="20000"/>
        </a:spcBef>
        <a:spcAft>
          <a:spcPct val="0"/>
        </a:spcAft>
        <a:buChar char="•"/>
        <a:defRPr sz="2400">
          <a:solidFill>
            <a:srgbClr val="63535C"/>
          </a:solidFill>
          <a:latin typeface="+mn-lt"/>
        </a:defRPr>
      </a:lvl3pPr>
      <a:lvl4pPr marL="1600200" indent="-228600" algn="l" rtl="0" eaLnBrk="1" fontAlgn="base" hangingPunct="1">
        <a:spcBef>
          <a:spcPct val="20000"/>
        </a:spcBef>
        <a:spcAft>
          <a:spcPct val="0"/>
        </a:spcAft>
        <a:buChar char="–"/>
        <a:defRPr sz="2000">
          <a:solidFill>
            <a:srgbClr val="63535C"/>
          </a:solidFill>
          <a:latin typeface="+mn-lt"/>
        </a:defRPr>
      </a:lvl4pPr>
      <a:lvl5pPr marL="2057400" indent="-228600" algn="l" rtl="0" eaLnBrk="1" fontAlgn="base" hangingPunct="1">
        <a:spcBef>
          <a:spcPct val="20000"/>
        </a:spcBef>
        <a:spcAft>
          <a:spcPct val="0"/>
        </a:spcAft>
        <a:buChar char="»"/>
        <a:defRPr sz="2000">
          <a:solidFill>
            <a:srgbClr val="63535C"/>
          </a:solidFill>
          <a:latin typeface="+mn-lt"/>
        </a:defRPr>
      </a:lvl5pPr>
      <a:lvl6pPr marL="2514600" indent="-228600" algn="l" rtl="0" eaLnBrk="1" fontAlgn="base" hangingPunct="1">
        <a:spcBef>
          <a:spcPct val="20000"/>
        </a:spcBef>
        <a:spcAft>
          <a:spcPct val="0"/>
        </a:spcAft>
        <a:buChar char="»"/>
        <a:defRPr sz="2000">
          <a:solidFill>
            <a:srgbClr val="63535C"/>
          </a:solidFill>
          <a:latin typeface="+mn-lt"/>
        </a:defRPr>
      </a:lvl6pPr>
      <a:lvl7pPr marL="2971800" indent="-228600" algn="l" rtl="0" eaLnBrk="1" fontAlgn="base" hangingPunct="1">
        <a:spcBef>
          <a:spcPct val="20000"/>
        </a:spcBef>
        <a:spcAft>
          <a:spcPct val="0"/>
        </a:spcAft>
        <a:buChar char="»"/>
        <a:defRPr sz="2000">
          <a:solidFill>
            <a:srgbClr val="63535C"/>
          </a:solidFill>
          <a:latin typeface="+mn-lt"/>
        </a:defRPr>
      </a:lvl7pPr>
      <a:lvl8pPr marL="3429000" indent="-228600" algn="l" rtl="0" eaLnBrk="1" fontAlgn="base" hangingPunct="1">
        <a:spcBef>
          <a:spcPct val="20000"/>
        </a:spcBef>
        <a:spcAft>
          <a:spcPct val="0"/>
        </a:spcAft>
        <a:buChar char="»"/>
        <a:defRPr sz="2000">
          <a:solidFill>
            <a:srgbClr val="63535C"/>
          </a:solidFill>
          <a:latin typeface="+mn-lt"/>
        </a:defRPr>
      </a:lvl8pPr>
      <a:lvl9pPr marL="3886200" indent="-228600" algn="l" rtl="0" eaLnBrk="1" fontAlgn="base" hangingPunct="1">
        <a:spcBef>
          <a:spcPct val="20000"/>
        </a:spcBef>
        <a:spcAft>
          <a:spcPct val="0"/>
        </a:spcAft>
        <a:buChar char="»"/>
        <a:defRPr sz="2000">
          <a:solidFill>
            <a:srgbClr val="6353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buFontTx/>
              <a:buNone/>
            </a:pPr>
            <a:endParaRPr lang="en-US" sz="2400">
              <a:solidFill>
                <a:srgbClr val="005C84"/>
              </a:solidFill>
              <a:latin typeface="Arial" charset="0"/>
              <a:ea typeface="ＭＳ Ｐゴシック" pitchFamily="16" charset="-128"/>
            </a:endParaRPr>
          </a:p>
        </p:txBody>
      </p:sp>
      <p:sp>
        <p:nvSpPr>
          <p:cNvPr id="1033"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buFontTx/>
              <a:buNone/>
            </a:pPr>
            <a:endParaRPr lang="en-GB" sz="1200">
              <a:solidFill>
                <a:srgbClr val="005C84"/>
              </a:solidFill>
              <a:ea typeface="ＭＳ Ｐゴシック" pitchFamily="16" charset="-128"/>
            </a:endParaRPr>
          </a:p>
        </p:txBody>
      </p:sp>
      <p:sp>
        <p:nvSpPr>
          <p:cNvPr id="1026"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buFontTx/>
              <a:buNone/>
            </a:pPr>
            <a:endParaRPr lang="en-GB">
              <a:solidFill>
                <a:srgbClr val="005C84"/>
              </a:solidFill>
              <a:ea typeface="ＭＳ Ｐゴシック" pitchFamily="16"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buFontTx/>
              <a:buNone/>
            </a:pPr>
            <a:endParaRPr lang="en-GB">
              <a:solidFill>
                <a:srgbClr val="005C84"/>
              </a:solidFill>
              <a:ea typeface="ＭＳ Ｐゴシック" pitchFamily="16" charset="-128"/>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buFontTx/>
              <a:buNone/>
            </a:pPr>
            <a:fld id="{439A8027-7A97-4AFA-8583-4625711B6275}" type="slidenum">
              <a:rPr lang="en-GB">
                <a:solidFill>
                  <a:srgbClr val="005C84"/>
                </a:solidFill>
                <a:ea typeface="ＭＳ Ｐゴシック" pitchFamily="16" charset="-128"/>
              </a:rPr>
              <a:pPr eaLnBrk="0" fontAlgn="base" hangingPunct="0">
                <a:spcBef>
                  <a:spcPct val="0"/>
                </a:spcBef>
                <a:spcAft>
                  <a:spcPct val="0"/>
                </a:spcAft>
                <a:buFontTx/>
                <a:buNone/>
              </a:pPr>
              <a:t>‹#›</a:t>
            </a:fld>
            <a:endParaRPr lang="en-GB">
              <a:solidFill>
                <a:srgbClr val="005C84"/>
              </a:solidFill>
              <a:ea typeface="ＭＳ Ｐゴシック" pitchFamily="16" charset="-128"/>
            </a:endParaRPr>
          </a:p>
        </p:txBody>
      </p:sp>
      <p:pic>
        <p:nvPicPr>
          <p:cNvPr id="1031"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3602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l" rtl="0" eaLnBrk="1" fontAlgn="base" hangingPunct="1">
        <a:spcBef>
          <a:spcPct val="0"/>
        </a:spcBef>
        <a:spcAft>
          <a:spcPct val="0"/>
        </a:spcAft>
        <a:defRPr sz="3500">
          <a:solidFill>
            <a:schemeClr val="tx2"/>
          </a:solidFill>
          <a:latin typeface="+mj-lt"/>
          <a:ea typeface="+mj-ea"/>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mn-cs"/>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sean.mcwhinnie@oxfordresearchandpolicy.co.u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899592" y="1844824"/>
            <a:ext cx="6984257" cy="1143000"/>
          </a:xfrm>
        </p:spPr>
        <p:txBody>
          <a:bodyPr/>
          <a:lstStyle/>
          <a:p>
            <a:r>
              <a:rPr lang="en-GB" sz="4400" dirty="0"/>
              <a:t>The Astronomy and Geophysics Workforce</a:t>
            </a:r>
            <a:endParaRPr lang="en-GB" dirty="0"/>
          </a:p>
        </p:txBody>
      </p:sp>
      <p:sp>
        <p:nvSpPr>
          <p:cNvPr id="173059" name="Rectangle 3"/>
          <p:cNvSpPr>
            <a:spLocks noGrp="1" noChangeArrowheads="1"/>
          </p:cNvSpPr>
          <p:nvPr>
            <p:ph type="subTitle" idx="1"/>
          </p:nvPr>
        </p:nvSpPr>
        <p:spPr>
          <a:xfrm>
            <a:off x="899592" y="3212976"/>
            <a:ext cx="7488832" cy="1752600"/>
          </a:xfrm>
        </p:spPr>
        <p:txBody>
          <a:bodyPr/>
          <a:lstStyle/>
          <a:p>
            <a:r>
              <a:rPr lang="en-GB" sz="2800" b="1" dirty="0">
                <a:solidFill>
                  <a:schemeClr val="tx1"/>
                </a:solidFill>
              </a:rPr>
              <a:t>Wednesday 30</a:t>
            </a:r>
            <a:r>
              <a:rPr lang="en-GB" sz="2800" b="1" baseline="30000" dirty="0">
                <a:solidFill>
                  <a:schemeClr val="tx1"/>
                </a:solidFill>
              </a:rPr>
              <a:t>th</a:t>
            </a:r>
            <a:r>
              <a:rPr lang="en-GB" sz="2800" b="1" dirty="0">
                <a:solidFill>
                  <a:schemeClr val="tx1"/>
                </a:solidFill>
              </a:rPr>
              <a:t> April 2025</a:t>
            </a:r>
          </a:p>
          <a:p>
            <a:r>
              <a:rPr lang="en-GB" sz="2800" i="1" dirty="0">
                <a:solidFill>
                  <a:schemeClr val="tx1"/>
                </a:solidFill>
              </a:rPr>
              <a:t>Sean McWhinnie </a:t>
            </a:r>
          </a:p>
          <a:p>
            <a:r>
              <a:rPr lang="en-GB" sz="2800" i="1" dirty="0">
                <a:solidFill>
                  <a:schemeClr val="tx1"/>
                </a:solidFill>
              </a:rPr>
              <a:t>Oxford Research and Policy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54132-75F6-BC78-0797-E43B8166B5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D44A6-13BC-8514-B508-E09374B47595}"/>
              </a:ext>
            </a:extLst>
          </p:cNvPr>
          <p:cNvSpPr>
            <a:spLocks noGrp="1"/>
          </p:cNvSpPr>
          <p:nvPr>
            <p:ph type="title"/>
          </p:nvPr>
        </p:nvSpPr>
        <p:spPr>
          <a:xfrm>
            <a:off x="457200" y="-42855"/>
            <a:ext cx="8229600" cy="1138138"/>
          </a:xfrm>
        </p:spPr>
        <p:txBody>
          <a:bodyPr/>
          <a:lstStyle/>
          <a:p>
            <a:r>
              <a:rPr lang="en-GB" dirty="0"/>
              <a:t>Representation of women</a:t>
            </a:r>
          </a:p>
        </p:txBody>
      </p:sp>
      <p:sp>
        <p:nvSpPr>
          <p:cNvPr id="3" name="Content Placeholder 2">
            <a:extLst>
              <a:ext uri="{FF2B5EF4-FFF2-40B4-BE49-F238E27FC236}">
                <a16:creationId xmlns:a16="http://schemas.microsoft.com/office/drawing/2014/main" id="{CAAF59E3-C03F-2435-812A-493486F3A3CE}"/>
              </a:ext>
            </a:extLst>
          </p:cNvPr>
          <p:cNvSpPr>
            <a:spLocks noGrp="1"/>
          </p:cNvSpPr>
          <p:nvPr>
            <p:ph idx="1"/>
          </p:nvPr>
        </p:nvSpPr>
        <p:spPr>
          <a:xfrm>
            <a:off x="692439" y="908720"/>
            <a:ext cx="8229600" cy="3992563"/>
          </a:xfrm>
        </p:spPr>
        <p:txBody>
          <a:bodyPr/>
          <a:lstStyle/>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pic>
        <p:nvPicPr>
          <p:cNvPr id="5" name="Picture 4">
            <a:extLst>
              <a:ext uri="{FF2B5EF4-FFF2-40B4-BE49-F238E27FC236}">
                <a16:creationId xmlns:a16="http://schemas.microsoft.com/office/drawing/2014/main" id="{B686F7F1-4400-58AD-C833-345A8BDAFA94}"/>
              </a:ext>
            </a:extLst>
          </p:cNvPr>
          <p:cNvPicPr>
            <a:picLocks noChangeAspect="1"/>
          </p:cNvPicPr>
          <p:nvPr/>
        </p:nvPicPr>
        <p:blipFill>
          <a:blip r:embed="rId3"/>
          <a:stretch>
            <a:fillRect/>
          </a:stretch>
        </p:blipFill>
        <p:spPr>
          <a:xfrm>
            <a:off x="535706" y="1484784"/>
            <a:ext cx="8072588" cy="4264362"/>
          </a:xfrm>
          <a:prstGeom prst="rect">
            <a:avLst/>
          </a:prstGeom>
        </p:spPr>
      </p:pic>
    </p:spTree>
    <p:extLst>
      <p:ext uri="{BB962C8B-B14F-4D97-AF65-F5344CB8AC3E}">
        <p14:creationId xmlns:p14="http://schemas.microsoft.com/office/powerpoint/2010/main" val="218772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8D3F5-B94E-E276-C8BF-FD03F97C6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0AD30-C2FC-0C77-04A0-9A5BEE250624}"/>
              </a:ext>
            </a:extLst>
          </p:cNvPr>
          <p:cNvSpPr>
            <a:spLocks noGrp="1"/>
          </p:cNvSpPr>
          <p:nvPr>
            <p:ph type="title"/>
          </p:nvPr>
        </p:nvSpPr>
        <p:spPr>
          <a:xfrm>
            <a:off x="602680" y="-66028"/>
            <a:ext cx="8229600" cy="1138138"/>
          </a:xfrm>
        </p:spPr>
        <p:txBody>
          <a:bodyPr/>
          <a:lstStyle/>
          <a:p>
            <a:r>
              <a:rPr lang="en-GB" dirty="0"/>
              <a:t>Ethnicity of respondents</a:t>
            </a:r>
          </a:p>
        </p:txBody>
      </p:sp>
      <p:sp>
        <p:nvSpPr>
          <p:cNvPr id="3" name="Content Placeholder 2">
            <a:extLst>
              <a:ext uri="{FF2B5EF4-FFF2-40B4-BE49-F238E27FC236}">
                <a16:creationId xmlns:a16="http://schemas.microsoft.com/office/drawing/2014/main" id="{A21BE19A-E1A5-4D99-9D0F-DEDBF3D718A7}"/>
              </a:ext>
            </a:extLst>
          </p:cNvPr>
          <p:cNvSpPr>
            <a:spLocks noGrp="1"/>
          </p:cNvSpPr>
          <p:nvPr>
            <p:ph idx="1"/>
          </p:nvPr>
        </p:nvSpPr>
        <p:spPr>
          <a:xfrm>
            <a:off x="692439" y="908720"/>
            <a:ext cx="8229600" cy="3992563"/>
          </a:xfrm>
        </p:spPr>
        <p:txBody>
          <a:bodyPr/>
          <a:lstStyle/>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pic>
        <p:nvPicPr>
          <p:cNvPr id="4" name="Picture 3">
            <a:extLst>
              <a:ext uri="{FF2B5EF4-FFF2-40B4-BE49-F238E27FC236}">
                <a16:creationId xmlns:a16="http://schemas.microsoft.com/office/drawing/2014/main" id="{B4315789-C8E1-A11F-CB58-DCF40578EA16}"/>
              </a:ext>
            </a:extLst>
          </p:cNvPr>
          <p:cNvPicPr>
            <a:picLocks noChangeAspect="1"/>
          </p:cNvPicPr>
          <p:nvPr/>
        </p:nvPicPr>
        <p:blipFill>
          <a:blip r:embed="rId3"/>
          <a:stretch>
            <a:fillRect/>
          </a:stretch>
        </p:blipFill>
        <p:spPr>
          <a:xfrm>
            <a:off x="602680" y="1484784"/>
            <a:ext cx="7920880" cy="4147057"/>
          </a:xfrm>
          <a:prstGeom prst="rect">
            <a:avLst/>
          </a:prstGeom>
        </p:spPr>
      </p:pic>
    </p:spTree>
    <p:extLst>
      <p:ext uri="{BB962C8B-B14F-4D97-AF65-F5344CB8AC3E}">
        <p14:creationId xmlns:p14="http://schemas.microsoft.com/office/powerpoint/2010/main" val="39236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2BA32-BE97-37D5-FAED-02568F1D36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896BB3-2C90-93FA-B52B-2E40C3B3BD28}"/>
              </a:ext>
            </a:extLst>
          </p:cNvPr>
          <p:cNvSpPr>
            <a:spLocks noGrp="1"/>
          </p:cNvSpPr>
          <p:nvPr>
            <p:ph type="title"/>
          </p:nvPr>
        </p:nvSpPr>
        <p:spPr>
          <a:xfrm>
            <a:off x="457200" y="-70724"/>
            <a:ext cx="8229600" cy="1138138"/>
          </a:xfrm>
        </p:spPr>
        <p:txBody>
          <a:bodyPr/>
          <a:lstStyle/>
          <a:p>
            <a:r>
              <a:rPr lang="en-GB" dirty="0"/>
              <a:t>Ethnicity of British respondents</a:t>
            </a:r>
          </a:p>
        </p:txBody>
      </p:sp>
      <p:sp>
        <p:nvSpPr>
          <p:cNvPr id="3" name="Content Placeholder 2">
            <a:extLst>
              <a:ext uri="{FF2B5EF4-FFF2-40B4-BE49-F238E27FC236}">
                <a16:creationId xmlns:a16="http://schemas.microsoft.com/office/drawing/2014/main" id="{56AFA2E6-CADA-4162-F4AB-769402B534E4}"/>
              </a:ext>
            </a:extLst>
          </p:cNvPr>
          <p:cNvSpPr>
            <a:spLocks noGrp="1"/>
          </p:cNvSpPr>
          <p:nvPr>
            <p:ph idx="1"/>
          </p:nvPr>
        </p:nvSpPr>
        <p:spPr>
          <a:xfrm>
            <a:off x="692439" y="908720"/>
            <a:ext cx="8229600" cy="3992563"/>
          </a:xfrm>
        </p:spPr>
        <p:txBody>
          <a:bodyPr/>
          <a:lstStyle/>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sp>
        <p:nvSpPr>
          <p:cNvPr id="6" name="TextBox 5">
            <a:extLst>
              <a:ext uri="{FF2B5EF4-FFF2-40B4-BE49-F238E27FC236}">
                <a16:creationId xmlns:a16="http://schemas.microsoft.com/office/drawing/2014/main" id="{39F2DD68-F33B-B58D-AA8D-9B24BE1650E1}"/>
              </a:ext>
            </a:extLst>
          </p:cNvPr>
          <p:cNvSpPr txBox="1"/>
          <p:nvPr/>
        </p:nvSpPr>
        <p:spPr>
          <a:xfrm>
            <a:off x="569549" y="5733256"/>
            <a:ext cx="7704856" cy="923330"/>
          </a:xfrm>
          <a:prstGeom prst="rect">
            <a:avLst/>
          </a:prstGeom>
          <a:noFill/>
        </p:spPr>
        <p:txBody>
          <a:bodyPr wrap="square" rtlCol="0">
            <a:spAutoFit/>
          </a:bodyPr>
          <a:lstStyle/>
          <a:p>
            <a:r>
              <a:rPr lang="en-US" dirty="0"/>
              <a:t>The 2021 censuses for England and Wales, and for Northern Ireland and the 2022 census for Scotland, indicate that 83% of the population was White. </a:t>
            </a:r>
            <a:endParaRPr lang="en-GB" dirty="0"/>
          </a:p>
        </p:txBody>
      </p:sp>
      <p:pic>
        <p:nvPicPr>
          <p:cNvPr id="4" name="Picture 3">
            <a:extLst>
              <a:ext uri="{FF2B5EF4-FFF2-40B4-BE49-F238E27FC236}">
                <a16:creationId xmlns:a16="http://schemas.microsoft.com/office/drawing/2014/main" id="{909D16C7-4544-7C6D-F3E2-37CB9BD85101}"/>
              </a:ext>
            </a:extLst>
          </p:cNvPr>
          <p:cNvPicPr>
            <a:picLocks noChangeAspect="1"/>
          </p:cNvPicPr>
          <p:nvPr/>
        </p:nvPicPr>
        <p:blipFill>
          <a:blip r:embed="rId3"/>
          <a:stretch>
            <a:fillRect/>
          </a:stretch>
        </p:blipFill>
        <p:spPr>
          <a:xfrm>
            <a:off x="569549" y="1196752"/>
            <a:ext cx="8229600" cy="4512928"/>
          </a:xfrm>
          <a:prstGeom prst="rect">
            <a:avLst/>
          </a:prstGeom>
        </p:spPr>
      </p:pic>
    </p:spTree>
    <p:extLst>
      <p:ext uri="{BB962C8B-B14F-4D97-AF65-F5344CB8AC3E}">
        <p14:creationId xmlns:p14="http://schemas.microsoft.com/office/powerpoint/2010/main" val="335875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79090-D0DF-6737-F08B-304309422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334D0-00B2-22E9-142C-9926A731EA56}"/>
              </a:ext>
            </a:extLst>
          </p:cNvPr>
          <p:cNvSpPr>
            <a:spLocks noGrp="1"/>
          </p:cNvSpPr>
          <p:nvPr>
            <p:ph type="title"/>
          </p:nvPr>
        </p:nvSpPr>
        <p:spPr>
          <a:xfrm>
            <a:off x="457200" y="-70724"/>
            <a:ext cx="8229600" cy="1138138"/>
          </a:xfrm>
        </p:spPr>
        <p:txBody>
          <a:bodyPr/>
          <a:lstStyle/>
          <a:p>
            <a:r>
              <a:rPr lang="en-GB" dirty="0"/>
              <a:t>Ethnicity by age: Census Data</a:t>
            </a:r>
          </a:p>
        </p:txBody>
      </p:sp>
      <p:sp>
        <p:nvSpPr>
          <p:cNvPr id="3" name="Content Placeholder 2">
            <a:extLst>
              <a:ext uri="{FF2B5EF4-FFF2-40B4-BE49-F238E27FC236}">
                <a16:creationId xmlns:a16="http://schemas.microsoft.com/office/drawing/2014/main" id="{AFACC8C8-FF9B-0164-4E61-0C4CFCBFB20B}"/>
              </a:ext>
            </a:extLst>
          </p:cNvPr>
          <p:cNvSpPr>
            <a:spLocks noGrp="1"/>
          </p:cNvSpPr>
          <p:nvPr>
            <p:ph idx="1"/>
          </p:nvPr>
        </p:nvSpPr>
        <p:spPr>
          <a:xfrm>
            <a:off x="692439" y="908720"/>
            <a:ext cx="8229600" cy="3992563"/>
          </a:xfrm>
        </p:spPr>
        <p:txBody>
          <a:bodyPr/>
          <a:lstStyle/>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pic>
        <p:nvPicPr>
          <p:cNvPr id="5" name="Picture 4">
            <a:extLst>
              <a:ext uri="{FF2B5EF4-FFF2-40B4-BE49-F238E27FC236}">
                <a16:creationId xmlns:a16="http://schemas.microsoft.com/office/drawing/2014/main" id="{02DAEFEE-CF94-86BB-FADC-48C3F2E57D07}"/>
              </a:ext>
            </a:extLst>
          </p:cNvPr>
          <p:cNvPicPr>
            <a:picLocks noChangeAspect="1"/>
          </p:cNvPicPr>
          <p:nvPr/>
        </p:nvPicPr>
        <p:blipFill>
          <a:blip r:embed="rId3"/>
          <a:stretch>
            <a:fillRect/>
          </a:stretch>
        </p:blipFill>
        <p:spPr>
          <a:xfrm>
            <a:off x="562145" y="1349886"/>
            <a:ext cx="8124655" cy="4599394"/>
          </a:xfrm>
          <a:prstGeom prst="rect">
            <a:avLst/>
          </a:prstGeom>
        </p:spPr>
      </p:pic>
    </p:spTree>
    <p:extLst>
      <p:ext uri="{BB962C8B-B14F-4D97-AF65-F5344CB8AC3E}">
        <p14:creationId xmlns:p14="http://schemas.microsoft.com/office/powerpoint/2010/main" val="252226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DC56-32E8-C0CD-B232-660F23666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25EFF-733C-8084-EEDF-54C5E13C3648}"/>
              </a:ext>
            </a:extLst>
          </p:cNvPr>
          <p:cNvSpPr>
            <a:spLocks noGrp="1"/>
          </p:cNvSpPr>
          <p:nvPr>
            <p:ph type="title"/>
          </p:nvPr>
        </p:nvSpPr>
        <p:spPr>
          <a:xfrm>
            <a:off x="692439" y="-13394"/>
            <a:ext cx="8229600" cy="1138138"/>
          </a:xfrm>
        </p:spPr>
        <p:txBody>
          <a:bodyPr/>
          <a:lstStyle/>
          <a:p>
            <a:r>
              <a:rPr lang="en-GB" dirty="0"/>
              <a:t>Disability</a:t>
            </a:r>
          </a:p>
        </p:txBody>
      </p:sp>
      <p:sp>
        <p:nvSpPr>
          <p:cNvPr id="3" name="Content Placeholder 2">
            <a:extLst>
              <a:ext uri="{FF2B5EF4-FFF2-40B4-BE49-F238E27FC236}">
                <a16:creationId xmlns:a16="http://schemas.microsoft.com/office/drawing/2014/main" id="{2E2B55CD-2B4C-18CA-A9AC-9AB9F964669E}"/>
              </a:ext>
            </a:extLst>
          </p:cNvPr>
          <p:cNvSpPr>
            <a:spLocks noGrp="1"/>
          </p:cNvSpPr>
          <p:nvPr>
            <p:ph idx="1"/>
          </p:nvPr>
        </p:nvSpPr>
        <p:spPr>
          <a:xfrm>
            <a:off x="692439" y="908720"/>
            <a:ext cx="8229600" cy="3992563"/>
          </a:xfrm>
        </p:spPr>
        <p:txBody>
          <a:bodyPr/>
          <a:lstStyle/>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pic>
        <p:nvPicPr>
          <p:cNvPr id="4" name="Picture 3">
            <a:extLst>
              <a:ext uri="{FF2B5EF4-FFF2-40B4-BE49-F238E27FC236}">
                <a16:creationId xmlns:a16="http://schemas.microsoft.com/office/drawing/2014/main" id="{12A50114-5DC0-E581-B51A-7F71652F33C9}"/>
              </a:ext>
            </a:extLst>
          </p:cNvPr>
          <p:cNvPicPr>
            <a:picLocks noChangeAspect="1"/>
          </p:cNvPicPr>
          <p:nvPr/>
        </p:nvPicPr>
        <p:blipFill>
          <a:blip r:embed="rId3"/>
          <a:stretch>
            <a:fillRect/>
          </a:stretch>
        </p:blipFill>
        <p:spPr>
          <a:xfrm>
            <a:off x="700964" y="1628800"/>
            <a:ext cx="7750597" cy="4104456"/>
          </a:xfrm>
          <a:prstGeom prst="rect">
            <a:avLst/>
          </a:prstGeom>
        </p:spPr>
      </p:pic>
    </p:spTree>
    <p:extLst>
      <p:ext uri="{BB962C8B-B14F-4D97-AF65-F5344CB8AC3E}">
        <p14:creationId xmlns:p14="http://schemas.microsoft.com/office/powerpoint/2010/main" val="393117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5032-111B-7AC5-A0C1-31432F331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CE572-8BCF-516A-5F29-0E7DE140275A}"/>
              </a:ext>
            </a:extLst>
          </p:cNvPr>
          <p:cNvSpPr>
            <a:spLocks noGrp="1"/>
          </p:cNvSpPr>
          <p:nvPr>
            <p:ph type="title"/>
          </p:nvPr>
        </p:nvSpPr>
        <p:spPr>
          <a:xfrm>
            <a:off x="326203" y="147136"/>
            <a:ext cx="8229600" cy="1138138"/>
          </a:xfrm>
        </p:spPr>
        <p:txBody>
          <a:bodyPr/>
          <a:lstStyle/>
          <a:p>
            <a:r>
              <a:rPr lang="en-GB" dirty="0"/>
              <a:t>Religion</a:t>
            </a:r>
          </a:p>
        </p:txBody>
      </p:sp>
      <p:sp>
        <p:nvSpPr>
          <p:cNvPr id="3" name="Content Placeholder 2">
            <a:extLst>
              <a:ext uri="{FF2B5EF4-FFF2-40B4-BE49-F238E27FC236}">
                <a16:creationId xmlns:a16="http://schemas.microsoft.com/office/drawing/2014/main" id="{A9B9C932-4A06-D46B-B6CD-5EFF0C327EE3}"/>
              </a:ext>
            </a:extLst>
          </p:cNvPr>
          <p:cNvSpPr>
            <a:spLocks noGrp="1"/>
          </p:cNvSpPr>
          <p:nvPr>
            <p:ph idx="1"/>
          </p:nvPr>
        </p:nvSpPr>
        <p:spPr>
          <a:xfrm>
            <a:off x="692439" y="908720"/>
            <a:ext cx="8229600" cy="3992563"/>
          </a:xfrm>
        </p:spPr>
        <p:txBody>
          <a:bodyPr/>
          <a:lstStyle/>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pic>
        <p:nvPicPr>
          <p:cNvPr id="4" name="Picture 3">
            <a:extLst>
              <a:ext uri="{FF2B5EF4-FFF2-40B4-BE49-F238E27FC236}">
                <a16:creationId xmlns:a16="http://schemas.microsoft.com/office/drawing/2014/main" id="{8824C634-60DC-1F0A-1ADB-C2D222DB20E3}"/>
              </a:ext>
            </a:extLst>
          </p:cNvPr>
          <p:cNvPicPr>
            <a:picLocks noChangeAspect="1"/>
          </p:cNvPicPr>
          <p:nvPr/>
        </p:nvPicPr>
        <p:blipFill>
          <a:blip r:embed="rId3"/>
          <a:stretch>
            <a:fillRect/>
          </a:stretch>
        </p:blipFill>
        <p:spPr>
          <a:xfrm>
            <a:off x="467544" y="1285274"/>
            <a:ext cx="8200654" cy="4664006"/>
          </a:xfrm>
          <a:prstGeom prst="rect">
            <a:avLst/>
          </a:prstGeom>
        </p:spPr>
      </p:pic>
    </p:spTree>
    <p:extLst>
      <p:ext uri="{BB962C8B-B14F-4D97-AF65-F5344CB8AC3E}">
        <p14:creationId xmlns:p14="http://schemas.microsoft.com/office/powerpoint/2010/main" val="429067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44985-1BBD-C488-529D-6E1B7423C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A3A69-325F-12DE-B246-DBDEE6EBA58E}"/>
              </a:ext>
            </a:extLst>
          </p:cNvPr>
          <p:cNvSpPr>
            <a:spLocks noGrp="1"/>
          </p:cNvSpPr>
          <p:nvPr>
            <p:ph type="title"/>
          </p:nvPr>
        </p:nvSpPr>
        <p:spPr>
          <a:xfrm>
            <a:off x="326203" y="147136"/>
            <a:ext cx="8229600" cy="1138138"/>
          </a:xfrm>
        </p:spPr>
        <p:txBody>
          <a:bodyPr/>
          <a:lstStyle/>
          <a:p>
            <a:r>
              <a:rPr lang="en-GB" dirty="0"/>
              <a:t>Sexual Orientation</a:t>
            </a:r>
          </a:p>
        </p:txBody>
      </p:sp>
      <p:sp>
        <p:nvSpPr>
          <p:cNvPr id="3" name="Content Placeholder 2">
            <a:extLst>
              <a:ext uri="{FF2B5EF4-FFF2-40B4-BE49-F238E27FC236}">
                <a16:creationId xmlns:a16="http://schemas.microsoft.com/office/drawing/2014/main" id="{8F30D894-A1D1-0D6D-BD50-4DB4284ED513}"/>
              </a:ext>
            </a:extLst>
          </p:cNvPr>
          <p:cNvSpPr>
            <a:spLocks noGrp="1"/>
          </p:cNvSpPr>
          <p:nvPr>
            <p:ph idx="1"/>
          </p:nvPr>
        </p:nvSpPr>
        <p:spPr>
          <a:xfrm>
            <a:off x="692439" y="908720"/>
            <a:ext cx="8229600" cy="3992563"/>
          </a:xfrm>
        </p:spPr>
        <p:txBody>
          <a:bodyPr/>
          <a:lstStyle/>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pic>
        <p:nvPicPr>
          <p:cNvPr id="4" name="Picture 3">
            <a:extLst>
              <a:ext uri="{FF2B5EF4-FFF2-40B4-BE49-F238E27FC236}">
                <a16:creationId xmlns:a16="http://schemas.microsoft.com/office/drawing/2014/main" id="{C0988F11-0426-1763-2A75-DF5862A4078B}"/>
              </a:ext>
            </a:extLst>
          </p:cNvPr>
          <p:cNvPicPr>
            <a:picLocks noChangeAspect="1"/>
          </p:cNvPicPr>
          <p:nvPr/>
        </p:nvPicPr>
        <p:blipFill>
          <a:blip r:embed="rId3"/>
          <a:stretch>
            <a:fillRect/>
          </a:stretch>
        </p:blipFill>
        <p:spPr>
          <a:xfrm>
            <a:off x="467544" y="1297351"/>
            <a:ext cx="8235100" cy="5011969"/>
          </a:xfrm>
          <a:prstGeom prst="rect">
            <a:avLst/>
          </a:prstGeom>
        </p:spPr>
      </p:pic>
    </p:spTree>
    <p:extLst>
      <p:ext uri="{BB962C8B-B14F-4D97-AF65-F5344CB8AC3E}">
        <p14:creationId xmlns:p14="http://schemas.microsoft.com/office/powerpoint/2010/main" val="399908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090BD-8F6C-F1F1-2B3C-E1F93D58190D}"/>
              </a:ext>
            </a:extLst>
          </p:cNvPr>
          <p:cNvSpPr>
            <a:spLocks noGrp="1"/>
          </p:cNvSpPr>
          <p:nvPr>
            <p:ph type="title"/>
          </p:nvPr>
        </p:nvSpPr>
        <p:spPr/>
        <p:txBody>
          <a:bodyPr/>
          <a:lstStyle/>
          <a:p>
            <a:r>
              <a:rPr lang="en-GB" dirty="0"/>
              <a:t>Sexual orientation: Postdoctoral research associates</a:t>
            </a:r>
          </a:p>
        </p:txBody>
      </p:sp>
      <p:pic>
        <p:nvPicPr>
          <p:cNvPr id="8" name="Content Placeholder 7">
            <a:extLst>
              <a:ext uri="{FF2B5EF4-FFF2-40B4-BE49-F238E27FC236}">
                <a16:creationId xmlns:a16="http://schemas.microsoft.com/office/drawing/2014/main" id="{4C02AAC1-EFEE-8E14-7538-0E3748A5344F}"/>
              </a:ext>
            </a:extLst>
          </p:cNvPr>
          <p:cNvPicPr>
            <a:picLocks noGrp="1" noChangeAspect="1"/>
          </p:cNvPicPr>
          <p:nvPr>
            <p:ph idx="1"/>
          </p:nvPr>
        </p:nvPicPr>
        <p:blipFill>
          <a:blip r:embed="rId2"/>
          <a:stretch>
            <a:fillRect/>
          </a:stretch>
        </p:blipFill>
        <p:spPr>
          <a:xfrm>
            <a:off x="457200" y="2079562"/>
            <a:ext cx="8299530" cy="3293653"/>
          </a:xfrm>
          <a:prstGeom prst="rect">
            <a:avLst/>
          </a:prstGeom>
        </p:spPr>
      </p:pic>
    </p:spTree>
    <p:extLst>
      <p:ext uri="{BB962C8B-B14F-4D97-AF65-F5344CB8AC3E}">
        <p14:creationId xmlns:p14="http://schemas.microsoft.com/office/powerpoint/2010/main" val="145400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7EE50-AE50-5640-17E6-EAE4A311F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E70C0-C087-F780-D7B3-84C43B47820F}"/>
              </a:ext>
            </a:extLst>
          </p:cNvPr>
          <p:cNvSpPr>
            <a:spLocks noGrp="1"/>
          </p:cNvSpPr>
          <p:nvPr>
            <p:ph type="title"/>
          </p:nvPr>
        </p:nvSpPr>
        <p:spPr/>
        <p:txBody>
          <a:bodyPr/>
          <a:lstStyle/>
          <a:p>
            <a:r>
              <a:rPr lang="en-GB" dirty="0"/>
              <a:t>Sexual orientation: Postdoctoral research associates</a:t>
            </a:r>
          </a:p>
        </p:txBody>
      </p:sp>
      <p:pic>
        <p:nvPicPr>
          <p:cNvPr id="5" name="Picture 4">
            <a:extLst>
              <a:ext uri="{FF2B5EF4-FFF2-40B4-BE49-F238E27FC236}">
                <a16:creationId xmlns:a16="http://schemas.microsoft.com/office/drawing/2014/main" id="{B320E242-22AB-E7B6-2E70-86990C83A366}"/>
              </a:ext>
            </a:extLst>
          </p:cNvPr>
          <p:cNvPicPr>
            <a:picLocks noChangeAspect="1"/>
          </p:cNvPicPr>
          <p:nvPr/>
        </p:nvPicPr>
        <p:blipFill>
          <a:blip r:embed="rId2"/>
          <a:stretch>
            <a:fillRect/>
          </a:stretch>
        </p:blipFill>
        <p:spPr>
          <a:xfrm>
            <a:off x="467072" y="2133600"/>
            <a:ext cx="8344814" cy="3311624"/>
          </a:xfrm>
          <a:prstGeom prst="rect">
            <a:avLst/>
          </a:prstGeom>
        </p:spPr>
      </p:pic>
    </p:spTree>
    <p:extLst>
      <p:ext uri="{BB962C8B-B14F-4D97-AF65-F5344CB8AC3E}">
        <p14:creationId xmlns:p14="http://schemas.microsoft.com/office/powerpoint/2010/main" val="1320134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BF5E-0596-77EB-04BE-5F8681DAF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F0686-490A-5368-88F3-C9C361965816}"/>
              </a:ext>
            </a:extLst>
          </p:cNvPr>
          <p:cNvSpPr>
            <a:spLocks noGrp="1"/>
          </p:cNvSpPr>
          <p:nvPr>
            <p:ph type="title"/>
          </p:nvPr>
        </p:nvSpPr>
        <p:spPr/>
        <p:txBody>
          <a:bodyPr/>
          <a:lstStyle/>
          <a:p>
            <a:r>
              <a:rPr lang="en-GB" dirty="0"/>
              <a:t>Sexual orientation: Postgraduate Research Students</a:t>
            </a:r>
          </a:p>
        </p:txBody>
      </p:sp>
      <p:pic>
        <p:nvPicPr>
          <p:cNvPr id="5" name="Picture 4">
            <a:extLst>
              <a:ext uri="{FF2B5EF4-FFF2-40B4-BE49-F238E27FC236}">
                <a16:creationId xmlns:a16="http://schemas.microsoft.com/office/drawing/2014/main" id="{DDAE2BC5-AD45-0322-02F3-8D91707AF7E6}"/>
              </a:ext>
            </a:extLst>
          </p:cNvPr>
          <p:cNvPicPr>
            <a:picLocks noChangeAspect="1"/>
          </p:cNvPicPr>
          <p:nvPr/>
        </p:nvPicPr>
        <p:blipFill>
          <a:blip r:embed="rId3"/>
          <a:stretch>
            <a:fillRect/>
          </a:stretch>
        </p:blipFill>
        <p:spPr>
          <a:xfrm>
            <a:off x="539552" y="2165971"/>
            <a:ext cx="8058922" cy="3495277"/>
          </a:xfrm>
          <a:prstGeom prst="rect">
            <a:avLst/>
          </a:prstGeom>
        </p:spPr>
      </p:pic>
    </p:spTree>
    <p:extLst>
      <p:ext uri="{BB962C8B-B14F-4D97-AF65-F5344CB8AC3E}">
        <p14:creationId xmlns:p14="http://schemas.microsoft.com/office/powerpoint/2010/main" val="341270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14270-5973-FB5E-821D-B59106B04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071B2-99DD-0225-C73D-166A162E46F0}"/>
              </a:ext>
            </a:extLst>
          </p:cNvPr>
          <p:cNvSpPr>
            <a:spLocks noGrp="1"/>
          </p:cNvSpPr>
          <p:nvPr>
            <p:ph type="title"/>
          </p:nvPr>
        </p:nvSpPr>
        <p:spPr>
          <a:xfrm>
            <a:off x="683568" y="-243408"/>
            <a:ext cx="8229600" cy="1641475"/>
          </a:xfrm>
        </p:spPr>
        <p:txBody>
          <a:bodyPr/>
          <a:lstStyle/>
          <a:p>
            <a:r>
              <a:rPr lang="en-GB" dirty="0"/>
              <a:t>Background</a:t>
            </a:r>
          </a:p>
        </p:txBody>
      </p:sp>
      <p:sp>
        <p:nvSpPr>
          <p:cNvPr id="6" name="Content Placeholder 5">
            <a:extLst>
              <a:ext uri="{FF2B5EF4-FFF2-40B4-BE49-F238E27FC236}">
                <a16:creationId xmlns:a16="http://schemas.microsoft.com/office/drawing/2014/main" id="{43D53602-AA76-FFDB-9A4C-271613A0DC65}"/>
              </a:ext>
            </a:extLst>
          </p:cNvPr>
          <p:cNvSpPr>
            <a:spLocks noGrp="1"/>
          </p:cNvSpPr>
          <p:nvPr>
            <p:ph idx="1"/>
          </p:nvPr>
        </p:nvSpPr>
        <p:spPr>
          <a:xfrm>
            <a:off x="683568" y="1700808"/>
            <a:ext cx="8229600" cy="3992563"/>
          </a:xfrm>
        </p:spPr>
        <p:txBody>
          <a:bodyPr/>
          <a:lstStyle/>
          <a:p>
            <a:pPr>
              <a:buClr>
                <a:srgbClr val="C1282E"/>
              </a:buClr>
            </a:pPr>
            <a:r>
              <a:rPr lang="en-US" sz="2400" dirty="0">
                <a:solidFill>
                  <a:schemeClr val="tx1"/>
                </a:solidFill>
              </a:rPr>
              <a:t>Since 1988 the RAS has periodically carried out work to assess the sizes of the astronomy and geophysics communities.</a:t>
            </a:r>
          </a:p>
          <a:p>
            <a:pPr>
              <a:buClr>
                <a:srgbClr val="C1282E"/>
              </a:buClr>
            </a:pPr>
            <a:r>
              <a:rPr lang="en-US" sz="2400" dirty="0">
                <a:solidFill>
                  <a:schemeClr val="tx1"/>
                </a:solidFill>
              </a:rPr>
              <a:t>Surveys have been carried out every 6 or 7 years.</a:t>
            </a:r>
          </a:p>
          <a:p>
            <a:pPr>
              <a:buClr>
                <a:srgbClr val="C1282E"/>
              </a:buClr>
            </a:pPr>
            <a:r>
              <a:rPr lang="en-GB" sz="2400" dirty="0">
                <a:solidFill>
                  <a:schemeClr val="tx1"/>
                </a:solidFill>
              </a:rPr>
              <a:t>Robert Massey and Sean McWhinnie worked on the studies in 2010, 2016 and 2023.</a:t>
            </a:r>
          </a:p>
        </p:txBody>
      </p:sp>
    </p:spTree>
    <p:extLst>
      <p:ext uri="{BB962C8B-B14F-4D97-AF65-F5344CB8AC3E}">
        <p14:creationId xmlns:p14="http://schemas.microsoft.com/office/powerpoint/2010/main" val="321285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C975E-FBDA-73AA-7FF9-ECE09745F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78731-49CF-0BAE-4579-8155B924F505}"/>
              </a:ext>
            </a:extLst>
          </p:cNvPr>
          <p:cNvSpPr>
            <a:spLocks noGrp="1"/>
          </p:cNvSpPr>
          <p:nvPr>
            <p:ph type="title"/>
          </p:nvPr>
        </p:nvSpPr>
        <p:spPr/>
        <p:txBody>
          <a:bodyPr/>
          <a:lstStyle/>
          <a:p>
            <a:r>
              <a:rPr lang="en-GB" dirty="0"/>
              <a:t>Sexual orientation: Postgraduate Research Students</a:t>
            </a:r>
          </a:p>
        </p:txBody>
      </p:sp>
      <p:sp>
        <p:nvSpPr>
          <p:cNvPr id="4" name="Content Placeholder 3">
            <a:extLst>
              <a:ext uri="{FF2B5EF4-FFF2-40B4-BE49-F238E27FC236}">
                <a16:creationId xmlns:a16="http://schemas.microsoft.com/office/drawing/2014/main" id="{10A0E955-75C2-6735-9B33-BA976FB67AC4}"/>
              </a:ext>
            </a:extLst>
          </p:cNvPr>
          <p:cNvSpPr>
            <a:spLocks noGrp="1"/>
          </p:cNvSpPr>
          <p:nvPr>
            <p:ph idx="1"/>
          </p:nvPr>
        </p:nvSpPr>
        <p:spPr/>
        <p:txBody>
          <a:bodyPr/>
          <a:lstStyle/>
          <a:p>
            <a:endParaRPr lang="en-GB"/>
          </a:p>
        </p:txBody>
      </p:sp>
      <p:pic>
        <p:nvPicPr>
          <p:cNvPr id="3" name="Picture 2">
            <a:extLst>
              <a:ext uri="{FF2B5EF4-FFF2-40B4-BE49-F238E27FC236}">
                <a16:creationId xmlns:a16="http://schemas.microsoft.com/office/drawing/2014/main" id="{06F3967A-D2CC-FBB2-3B9C-8B2ADE672A2A}"/>
              </a:ext>
            </a:extLst>
          </p:cNvPr>
          <p:cNvPicPr>
            <a:picLocks noChangeAspect="1"/>
          </p:cNvPicPr>
          <p:nvPr/>
        </p:nvPicPr>
        <p:blipFill>
          <a:blip r:embed="rId3"/>
          <a:stretch>
            <a:fillRect/>
          </a:stretch>
        </p:blipFill>
        <p:spPr>
          <a:xfrm>
            <a:off x="458027" y="2133600"/>
            <a:ext cx="8133558" cy="3527648"/>
          </a:xfrm>
          <a:prstGeom prst="rect">
            <a:avLst/>
          </a:prstGeom>
        </p:spPr>
      </p:pic>
    </p:spTree>
    <p:extLst>
      <p:ext uri="{BB962C8B-B14F-4D97-AF65-F5344CB8AC3E}">
        <p14:creationId xmlns:p14="http://schemas.microsoft.com/office/powerpoint/2010/main" val="10790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F039554-E725-2E9D-258D-AA195728D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C264F-349E-AD17-82CE-18E9228E6305}"/>
              </a:ext>
            </a:extLst>
          </p:cNvPr>
          <p:cNvSpPr>
            <a:spLocks noGrp="1"/>
          </p:cNvSpPr>
          <p:nvPr>
            <p:ph type="title"/>
          </p:nvPr>
        </p:nvSpPr>
        <p:spPr>
          <a:xfrm>
            <a:off x="457113" y="-387424"/>
            <a:ext cx="8229600" cy="1641475"/>
          </a:xfrm>
        </p:spPr>
        <p:txBody>
          <a:bodyPr/>
          <a:lstStyle/>
          <a:p>
            <a:r>
              <a:rPr lang="en-GB" dirty="0"/>
              <a:t>Children: Permanent Staff</a:t>
            </a:r>
          </a:p>
        </p:txBody>
      </p:sp>
      <p:pic>
        <p:nvPicPr>
          <p:cNvPr id="8" name="Picture 7">
            <a:extLst>
              <a:ext uri="{FF2B5EF4-FFF2-40B4-BE49-F238E27FC236}">
                <a16:creationId xmlns:a16="http://schemas.microsoft.com/office/drawing/2014/main" id="{A53B4BAE-32ED-F26A-84A0-7D6F9B5F0034}"/>
              </a:ext>
            </a:extLst>
          </p:cNvPr>
          <p:cNvPicPr>
            <a:picLocks noChangeAspect="1"/>
          </p:cNvPicPr>
          <p:nvPr/>
        </p:nvPicPr>
        <p:blipFill>
          <a:blip r:embed="rId3"/>
          <a:stretch>
            <a:fillRect/>
          </a:stretch>
        </p:blipFill>
        <p:spPr>
          <a:xfrm>
            <a:off x="602038" y="1772816"/>
            <a:ext cx="8239122" cy="3096344"/>
          </a:xfrm>
          <a:prstGeom prst="rect">
            <a:avLst/>
          </a:prstGeom>
        </p:spPr>
      </p:pic>
    </p:spTree>
    <p:extLst>
      <p:ext uri="{BB962C8B-B14F-4D97-AF65-F5344CB8AC3E}">
        <p14:creationId xmlns:p14="http://schemas.microsoft.com/office/powerpoint/2010/main" val="90838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361B-32F9-E68F-DF13-9E4B669BD1E8}"/>
              </a:ext>
            </a:extLst>
          </p:cNvPr>
          <p:cNvSpPr>
            <a:spLocks noGrp="1"/>
          </p:cNvSpPr>
          <p:nvPr>
            <p:ph type="title"/>
          </p:nvPr>
        </p:nvSpPr>
        <p:spPr>
          <a:xfrm>
            <a:off x="457200" y="-387424"/>
            <a:ext cx="8229600" cy="1641475"/>
          </a:xfrm>
        </p:spPr>
        <p:txBody>
          <a:bodyPr/>
          <a:lstStyle/>
          <a:p>
            <a:r>
              <a:rPr lang="en-GB" dirty="0"/>
              <a:t>Children: Permanent Staff by Age</a:t>
            </a:r>
          </a:p>
        </p:txBody>
      </p:sp>
      <p:pic>
        <p:nvPicPr>
          <p:cNvPr id="7" name="Picture 6">
            <a:extLst>
              <a:ext uri="{FF2B5EF4-FFF2-40B4-BE49-F238E27FC236}">
                <a16:creationId xmlns:a16="http://schemas.microsoft.com/office/drawing/2014/main" id="{B9E195DC-B99C-FCCA-6B22-A841223B6871}"/>
              </a:ext>
            </a:extLst>
          </p:cNvPr>
          <p:cNvPicPr>
            <a:picLocks noChangeAspect="1"/>
          </p:cNvPicPr>
          <p:nvPr/>
        </p:nvPicPr>
        <p:blipFill>
          <a:blip r:embed="rId3"/>
          <a:stretch>
            <a:fillRect/>
          </a:stretch>
        </p:blipFill>
        <p:spPr>
          <a:xfrm>
            <a:off x="457200" y="1484784"/>
            <a:ext cx="8344845" cy="4551213"/>
          </a:xfrm>
          <a:prstGeom prst="rect">
            <a:avLst/>
          </a:prstGeom>
        </p:spPr>
      </p:pic>
    </p:spTree>
    <p:extLst>
      <p:ext uri="{BB962C8B-B14F-4D97-AF65-F5344CB8AC3E}">
        <p14:creationId xmlns:p14="http://schemas.microsoft.com/office/powerpoint/2010/main" val="817925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78EA7FB-6419-C0E5-DF02-6687DF99B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BF468-F13F-B26F-F440-AD74AECD3472}"/>
              </a:ext>
            </a:extLst>
          </p:cNvPr>
          <p:cNvSpPr>
            <a:spLocks noGrp="1"/>
          </p:cNvSpPr>
          <p:nvPr>
            <p:ph type="title"/>
          </p:nvPr>
        </p:nvSpPr>
        <p:spPr>
          <a:xfrm>
            <a:off x="430473" y="404664"/>
            <a:ext cx="8229600" cy="921395"/>
          </a:xfrm>
        </p:spPr>
        <p:txBody>
          <a:bodyPr/>
          <a:lstStyle/>
          <a:p>
            <a:r>
              <a:rPr lang="en-GB" sz="3600" dirty="0">
                <a:latin typeface="Calibri" panose="020F0502020204030204" pitchFamily="34" charset="0"/>
                <a:ea typeface="Times New Roman" panose="02020603050405020304" pitchFamily="18" charset="0"/>
                <a:cs typeface="Times New Roman" panose="02020603050405020304" pitchFamily="18" charset="0"/>
              </a:rPr>
              <a:t>P</a:t>
            </a:r>
            <a:r>
              <a:rPr lang="en-GB" sz="3600" dirty="0">
                <a:effectLst/>
                <a:latin typeface="Calibri" panose="020F0502020204030204" pitchFamily="34" charset="0"/>
                <a:ea typeface="Times New Roman" panose="02020603050405020304" pitchFamily="18" charset="0"/>
                <a:cs typeface="Times New Roman" panose="02020603050405020304" pitchFamily="18" charset="0"/>
              </a:rPr>
              <a:t>ostdoctoral research associates: most likely roles</a:t>
            </a:r>
            <a:endParaRPr lang="en-GB" sz="7200" dirty="0"/>
          </a:p>
        </p:txBody>
      </p:sp>
      <p:pic>
        <p:nvPicPr>
          <p:cNvPr id="6" name="Content Placeholder 5">
            <a:extLst>
              <a:ext uri="{FF2B5EF4-FFF2-40B4-BE49-F238E27FC236}">
                <a16:creationId xmlns:a16="http://schemas.microsoft.com/office/drawing/2014/main" id="{7386B718-C78D-C478-BEF0-36EE06D3F5B2}"/>
              </a:ext>
            </a:extLst>
          </p:cNvPr>
          <p:cNvPicPr>
            <a:picLocks noGrp="1" noChangeAspect="1"/>
          </p:cNvPicPr>
          <p:nvPr>
            <p:ph idx="1"/>
          </p:nvPr>
        </p:nvPicPr>
        <p:blipFill>
          <a:blip r:embed="rId2"/>
          <a:stretch>
            <a:fillRect/>
          </a:stretch>
        </p:blipFill>
        <p:spPr>
          <a:xfrm>
            <a:off x="791580" y="1410096"/>
            <a:ext cx="7668852" cy="5115286"/>
          </a:xfrm>
          <a:prstGeom prst="rect">
            <a:avLst/>
          </a:prstGeom>
        </p:spPr>
      </p:pic>
    </p:spTree>
    <p:extLst>
      <p:ext uri="{BB962C8B-B14F-4D97-AF65-F5344CB8AC3E}">
        <p14:creationId xmlns:p14="http://schemas.microsoft.com/office/powerpoint/2010/main" val="1365400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BECC-8C85-D91A-EE8E-49041AF40ABC}"/>
              </a:ext>
            </a:extLst>
          </p:cNvPr>
          <p:cNvSpPr>
            <a:spLocks noGrp="1"/>
          </p:cNvSpPr>
          <p:nvPr>
            <p:ph type="title"/>
          </p:nvPr>
        </p:nvSpPr>
        <p:spPr>
          <a:xfrm>
            <a:off x="430473" y="404664"/>
            <a:ext cx="8229600" cy="921395"/>
          </a:xfrm>
        </p:spPr>
        <p:txBody>
          <a:bodyPr/>
          <a:lstStyle/>
          <a:p>
            <a:r>
              <a:rPr lang="en-GB" sz="3600" dirty="0">
                <a:effectLst/>
                <a:latin typeface="Calibri" panose="020F0502020204030204" pitchFamily="34" charset="0"/>
                <a:ea typeface="Times New Roman" panose="02020603050405020304" pitchFamily="18" charset="0"/>
                <a:cs typeface="Times New Roman" panose="02020603050405020304" pitchFamily="18" charset="0"/>
              </a:rPr>
              <a:t>Postgraduate research students: most likely roles</a:t>
            </a:r>
            <a:endParaRPr lang="en-GB" sz="7200" dirty="0"/>
          </a:p>
        </p:txBody>
      </p:sp>
      <p:pic>
        <p:nvPicPr>
          <p:cNvPr id="4" name="Content Placeholder 3">
            <a:extLst>
              <a:ext uri="{FF2B5EF4-FFF2-40B4-BE49-F238E27FC236}">
                <a16:creationId xmlns:a16="http://schemas.microsoft.com/office/drawing/2014/main" id="{E6836638-6D11-19F7-F775-2F289BFDD71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266" y="1700808"/>
            <a:ext cx="8319636" cy="4896544"/>
          </a:xfrm>
          <a:prstGeom prst="rect">
            <a:avLst/>
          </a:prstGeom>
          <a:noFill/>
          <a:ln>
            <a:noFill/>
          </a:ln>
        </p:spPr>
      </p:pic>
    </p:spTree>
    <p:extLst>
      <p:ext uri="{BB962C8B-B14F-4D97-AF65-F5344CB8AC3E}">
        <p14:creationId xmlns:p14="http://schemas.microsoft.com/office/powerpoint/2010/main" val="3042665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FF66A-5F57-B7FD-95A7-7A58744F35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D6056-6E0D-34F3-F975-F8CAEF1D9AD4}"/>
              </a:ext>
            </a:extLst>
          </p:cNvPr>
          <p:cNvSpPr>
            <a:spLocks noGrp="1"/>
          </p:cNvSpPr>
          <p:nvPr>
            <p:ph type="title"/>
          </p:nvPr>
        </p:nvSpPr>
        <p:spPr>
          <a:xfrm>
            <a:off x="457200" y="319981"/>
            <a:ext cx="8229600" cy="1641475"/>
          </a:xfrm>
        </p:spPr>
        <p:txBody>
          <a:bodyPr/>
          <a:lstStyle/>
          <a:p>
            <a:r>
              <a:rPr lang="en-US" sz="4000" dirty="0"/>
              <a:t>Proportions of time spent on different activities by Postdoctoral Research Associates</a:t>
            </a:r>
            <a:endParaRPr lang="en-GB" sz="8000" dirty="0"/>
          </a:p>
        </p:txBody>
      </p:sp>
      <p:pic>
        <p:nvPicPr>
          <p:cNvPr id="4" name="Picture 3">
            <a:extLst>
              <a:ext uri="{FF2B5EF4-FFF2-40B4-BE49-F238E27FC236}">
                <a16:creationId xmlns:a16="http://schemas.microsoft.com/office/drawing/2014/main" id="{04FB40B9-7436-4DC4-57FA-F8AEB5531737}"/>
              </a:ext>
            </a:extLst>
          </p:cNvPr>
          <p:cNvPicPr>
            <a:picLocks noChangeAspect="1"/>
          </p:cNvPicPr>
          <p:nvPr/>
        </p:nvPicPr>
        <p:blipFill>
          <a:blip r:embed="rId3"/>
          <a:stretch>
            <a:fillRect/>
          </a:stretch>
        </p:blipFill>
        <p:spPr>
          <a:xfrm>
            <a:off x="611560" y="1961456"/>
            <a:ext cx="6717807" cy="4896544"/>
          </a:xfrm>
          <a:prstGeom prst="rect">
            <a:avLst/>
          </a:prstGeom>
        </p:spPr>
      </p:pic>
    </p:spTree>
    <p:extLst>
      <p:ext uri="{BB962C8B-B14F-4D97-AF65-F5344CB8AC3E}">
        <p14:creationId xmlns:p14="http://schemas.microsoft.com/office/powerpoint/2010/main" val="1691288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58DEA-06C0-6BF8-F90E-C2DD8A885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1FE14-C9A1-02CA-7D6A-D95314FF8A54}"/>
              </a:ext>
            </a:extLst>
          </p:cNvPr>
          <p:cNvSpPr>
            <a:spLocks noGrp="1"/>
          </p:cNvSpPr>
          <p:nvPr>
            <p:ph type="title"/>
          </p:nvPr>
        </p:nvSpPr>
        <p:spPr>
          <a:xfrm>
            <a:off x="457200" y="-99392"/>
            <a:ext cx="8229600" cy="1641475"/>
          </a:xfrm>
        </p:spPr>
        <p:txBody>
          <a:bodyPr/>
          <a:lstStyle/>
          <a:p>
            <a:r>
              <a:rPr lang="en-US" sz="4000" dirty="0"/>
              <a:t>Proportions of time spent on different activities by Professors</a:t>
            </a:r>
            <a:endParaRPr lang="en-GB" sz="8000" dirty="0"/>
          </a:p>
        </p:txBody>
      </p:sp>
      <p:pic>
        <p:nvPicPr>
          <p:cNvPr id="3" name="Picture 2">
            <a:extLst>
              <a:ext uri="{FF2B5EF4-FFF2-40B4-BE49-F238E27FC236}">
                <a16:creationId xmlns:a16="http://schemas.microsoft.com/office/drawing/2014/main" id="{CE6D1D2F-C9CE-C19A-C13E-DA35730D7B38}"/>
              </a:ext>
            </a:extLst>
          </p:cNvPr>
          <p:cNvPicPr>
            <a:picLocks noChangeAspect="1"/>
          </p:cNvPicPr>
          <p:nvPr/>
        </p:nvPicPr>
        <p:blipFill>
          <a:blip r:embed="rId3"/>
          <a:stretch>
            <a:fillRect/>
          </a:stretch>
        </p:blipFill>
        <p:spPr>
          <a:xfrm>
            <a:off x="539552" y="1542083"/>
            <a:ext cx="7014180" cy="5112568"/>
          </a:xfrm>
          <a:prstGeom prst="rect">
            <a:avLst/>
          </a:prstGeom>
        </p:spPr>
      </p:pic>
    </p:spTree>
    <p:extLst>
      <p:ext uri="{BB962C8B-B14F-4D97-AF65-F5344CB8AC3E}">
        <p14:creationId xmlns:p14="http://schemas.microsoft.com/office/powerpoint/2010/main" val="287520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85D3-B220-98A5-913B-8E2C4C333B60}"/>
              </a:ext>
            </a:extLst>
          </p:cNvPr>
          <p:cNvSpPr>
            <a:spLocks noGrp="1"/>
          </p:cNvSpPr>
          <p:nvPr>
            <p:ph type="title"/>
          </p:nvPr>
        </p:nvSpPr>
        <p:spPr>
          <a:xfrm>
            <a:off x="340441" y="419373"/>
            <a:ext cx="8229600" cy="1641475"/>
          </a:xfrm>
        </p:spPr>
        <p:txBody>
          <a:bodyPr/>
          <a:lstStyle/>
          <a:p>
            <a:r>
              <a:rPr lang="en-US" sz="4000" dirty="0"/>
              <a:t>Proportion of research effort at various wavelengths by permanent staff </a:t>
            </a:r>
            <a:endParaRPr lang="en-GB" sz="4000" dirty="0"/>
          </a:p>
        </p:txBody>
      </p:sp>
      <p:pic>
        <p:nvPicPr>
          <p:cNvPr id="6" name="Picture 5">
            <a:extLst>
              <a:ext uri="{FF2B5EF4-FFF2-40B4-BE49-F238E27FC236}">
                <a16:creationId xmlns:a16="http://schemas.microsoft.com/office/drawing/2014/main" id="{DB33E531-FD4D-8C80-3312-3D98BD28A14B}"/>
              </a:ext>
            </a:extLst>
          </p:cNvPr>
          <p:cNvPicPr>
            <a:picLocks noChangeAspect="1"/>
          </p:cNvPicPr>
          <p:nvPr/>
        </p:nvPicPr>
        <p:blipFill>
          <a:blip r:embed="rId3"/>
          <a:stretch>
            <a:fillRect/>
          </a:stretch>
        </p:blipFill>
        <p:spPr>
          <a:xfrm>
            <a:off x="1115616" y="2060848"/>
            <a:ext cx="6679250" cy="4647209"/>
          </a:xfrm>
          <a:prstGeom prst="rect">
            <a:avLst/>
          </a:prstGeom>
        </p:spPr>
      </p:pic>
    </p:spTree>
    <p:extLst>
      <p:ext uri="{BB962C8B-B14F-4D97-AF65-F5344CB8AC3E}">
        <p14:creationId xmlns:p14="http://schemas.microsoft.com/office/powerpoint/2010/main" val="2012201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B4F6-ECEF-1965-3C49-91965AF54A50}"/>
              </a:ext>
            </a:extLst>
          </p:cNvPr>
          <p:cNvSpPr>
            <a:spLocks noGrp="1"/>
          </p:cNvSpPr>
          <p:nvPr>
            <p:ph type="title"/>
          </p:nvPr>
        </p:nvSpPr>
        <p:spPr>
          <a:xfrm>
            <a:off x="457200" y="0"/>
            <a:ext cx="8229600" cy="1641475"/>
          </a:xfrm>
        </p:spPr>
        <p:txBody>
          <a:bodyPr/>
          <a:lstStyle/>
          <a:p>
            <a:r>
              <a:rPr lang="en-GB" dirty="0"/>
              <a:t>Astronomy Research Areas</a:t>
            </a:r>
          </a:p>
        </p:txBody>
      </p:sp>
      <p:pic>
        <p:nvPicPr>
          <p:cNvPr id="4" name="Picture 3">
            <a:extLst>
              <a:ext uri="{FF2B5EF4-FFF2-40B4-BE49-F238E27FC236}">
                <a16:creationId xmlns:a16="http://schemas.microsoft.com/office/drawing/2014/main" id="{087AACEF-BBE4-A0D2-AB3B-CA5FF384706B}"/>
              </a:ext>
            </a:extLst>
          </p:cNvPr>
          <p:cNvPicPr>
            <a:picLocks noChangeAspect="1"/>
          </p:cNvPicPr>
          <p:nvPr/>
        </p:nvPicPr>
        <p:blipFill>
          <a:blip r:embed="rId3"/>
          <a:stretch>
            <a:fillRect/>
          </a:stretch>
        </p:blipFill>
        <p:spPr>
          <a:xfrm>
            <a:off x="539552" y="2132856"/>
            <a:ext cx="9387468" cy="2448992"/>
          </a:xfrm>
          <a:prstGeom prst="rect">
            <a:avLst/>
          </a:prstGeom>
        </p:spPr>
      </p:pic>
    </p:spTree>
    <p:extLst>
      <p:ext uri="{BB962C8B-B14F-4D97-AF65-F5344CB8AC3E}">
        <p14:creationId xmlns:p14="http://schemas.microsoft.com/office/powerpoint/2010/main" val="2632788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995F00-BA19-A1CA-9A02-6D433F02BE03}"/>
              </a:ext>
            </a:extLst>
          </p:cNvPr>
          <p:cNvPicPr>
            <a:picLocks noChangeAspect="1"/>
          </p:cNvPicPr>
          <p:nvPr/>
        </p:nvPicPr>
        <p:blipFill>
          <a:blip r:embed="rId2"/>
          <a:stretch>
            <a:fillRect/>
          </a:stretch>
        </p:blipFill>
        <p:spPr>
          <a:xfrm>
            <a:off x="611560" y="1556792"/>
            <a:ext cx="9721079" cy="1476423"/>
          </a:xfrm>
          <a:prstGeom prst="rect">
            <a:avLst/>
          </a:prstGeom>
        </p:spPr>
      </p:pic>
      <p:sp>
        <p:nvSpPr>
          <p:cNvPr id="3" name="TextBox 2">
            <a:extLst>
              <a:ext uri="{FF2B5EF4-FFF2-40B4-BE49-F238E27FC236}">
                <a16:creationId xmlns:a16="http://schemas.microsoft.com/office/drawing/2014/main" id="{B0669D67-CC1F-BAB6-EB49-3AF6F6011812}"/>
              </a:ext>
            </a:extLst>
          </p:cNvPr>
          <p:cNvSpPr txBox="1"/>
          <p:nvPr/>
        </p:nvSpPr>
        <p:spPr>
          <a:xfrm>
            <a:off x="539552" y="764704"/>
            <a:ext cx="7632848" cy="523220"/>
          </a:xfrm>
          <a:prstGeom prst="rect">
            <a:avLst/>
          </a:prstGeom>
          <a:noFill/>
        </p:spPr>
        <p:txBody>
          <a:bodyPr wrap="square" rtlCol="0">
            <a:spAutoFit/>
          </a:bodyPr>
          <a:lstStyle/>
          <a:p>
            <a:r>
              <a:rPr lang="en-GB" sz="2800" b="1" dirty="0">
                <a:solidFill>
                  <a:srgbClr val="C00000"/>
                </a:solidFill>
              </a:rPr>
              <a:t>Galactic/extragalactic Research sub-Fields</a:t>
            </a:r>
          </a:p>
        </p:txBody>
      </p:sp>
      <p:sp>
        <p:nvSpPr>
          <p:cNvPr id="4" name="TextBox 3">
            <a:extLst>
              <a:ext uri="{FF2B5EF4-FFF2-40B4-BE49-F238E27FC236}">
                <a16:creationId xmlns:a16="http://schemas.microsoft.com/office/drawing/2014/main" id="{CC357B86-C45C-2214-F848-F596D5ABDD87}"/>
              </a:ext>
            </a:extLst>
          </p:cNvPr>
          <p:cNvSpPr txBox="1"/>
          <p:nvPr/>
        </p:nvSpPr>
        <p:spPr>
          <a:xfrm>
            <a:off x="529179" y="2905780"/>
            <a:ext cx="7632848" cy="523220"/>
          </a:xfrm>
          <a:prstGeom prst="rect">
            <a:avLst/>
          </a:prstGeom>
          <a:noFill/>
        </p:spPr>
        <p:txBody>
          <a:bodyPr wrap="square" rtlCol="0">
            <a:spAutoFit/>
          </a:bodyPr>
          <a:lstStyle/>
          <a:p>
            <a:r>
              <a:rPr lang="en-GB" sz="2800" b="1" dirty="0">
                <a:solidFill>
                  <a:srgbClr val="C00000"/>
                </a:solidFill>
              </a:rPr>
              <a:t>Stellar Research sub-Fields</a:t>
            </a:r>
          </a:p>
        </p:txBody>
      </p:sp>
      <p:pic>
        <p:nvPicPr>
          <p:cNvPr id="5" name="Picture 4">
            <a:extLst>
              <a:ext uri="{FF2B5EF4-FFF2-40B4-BE49-F238E27FC236}">
                <a16:creationId xmlns:a16="http://schemas.microsoft.com/office/drawing/2014/main" id="{43B64190-4799-4806-6306-3BA370A9CAE6}"/>
              </a:ext>
            </a:extLst>
          </p:cNvPr>
          <p:cNvPicPr>
            <a:picLocks noChangeAspect="1"/>
          </p:cNvPicPr>
          <p:nvPr/>
        </p:nvPicPr>
        <p:blipFill>
          <a:blip r:embed="rId3"/>
          <a:stretch>
            <a:fillRect/>
          </a:stretch>
        </p:blipFill>
        <p:spPr>
          <a:xfrm>
            <a:off x="611560" y="3824786"/>
            <a:ext cx="9721080" cy="1476423"/>
          </a:xfrm>
          <a:prstGeom prst="rect">
            <a:avLst/>
          </a:prstGeom>
        </p:spPr>
      </p:pic>
    </p:spTree>
    <p:extLst>
      <p:ext uri="{BB962C8B-B14F-4D97-AF65-F5344CB8AC3E}">
        <p14:creationId xmlns:p14="http://schemas.microsoft.com/office/powerpoint/2010/main" val="113724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40A6-D85F-12A0-F1E8-0C28A13C9E00}"/>
              </a:ext>
            </a:extLst>
          </p:cNvPr>
          <p:cNvSpPr>
            <a:spLocks noGrp="1"/>
          </p:cNvSpPr>
          <p:nvPr>
            <p:ph type="title"/>
          </p:nvPr>
        </p:nvSpPr>
        <p:spPr>
          <a:xfrm>
            <a:off x="683568" y="-459432"/>
            <a:ext cx="8229600" cy="1641475"/>
          </a:xfrm>
        </p:spPr>
        <p:txBody>
          <a:bodyPr/>
          <a:lstStyle/>
          <a:p>
            <a:r>
              <a:rPr lang="en-GB" dirty="0"/>
              <a:t>Methodology</a:t>
            </a:r>
          </a:p>
        </p:txBody>
      </p:sp>
      <p:sp>
        <p:nvSpPr>
          <p:cNvPr id="6" name="Content Placeholder 5">
            <a:extLst>
              <a:ext uri="{FF2B5EF4-FFF2-40B4-BE49-F238E27FC236}">
                <a16:creationId xmlns:a16="http://schemas.microsoft.com/office/drawing/2014/main" id="{87DFECE5-968A-7BE3-FC16-C67D6DD3FA29}"/>
              </a:ext>
            </a:extLst>
          </p:cNvPr>
          <p:cNvSpPr>
            <a:spLocks noGrp="1"/>
          </p:cNvSpPr>
          <p:nvPr>
            <p:ph idx="1"/>
          </p:nvPr>
        </p:nvSpPr>
        <p:spPr>
          <a:xfrm>
            <a:off x="667780" y="1432718"/>
            <a:ext cx="8229600" cy="3992563"/>
          </a:xfrm>
        </p:spPr>
        <p:txBody>
          <a:bodyPr/>
          <a:lstStyle/>
          <a:p>
            <a:pPr marL="0" indent="0">
              <a:buNone/>
            </a:pPr>
            <a:r>
              <a:rPr lang="en-GB" sz="2800" dirty="0">
                <a:solidFill>
                  <a:schemeClr val="tx1"/>
                </a:solidFill>
              </a:rPr>
              <a:t>Two “surveys” were used:</a:t>
            </a:r>
          </a:p>
          <a:p>
            <a:pPr>
              <a:buClr>
                <a:srgbClr val="C1282E"/>
              </a:buClr>
            </a:pPr>
            <a:r>
              <a:rPr lang="en-US" sz="2400" dirty="0">
                <a:solidFill>
                  <a:schemeClr val="tx1"/>
                </a:solidFill>
              </a:rPr>
              <a:t>A pro forma for university departments and research establishments to collect data about their staff and research students </a:t>
            </a:r>
          </a:p>
          <a:p>
            <a:pPr>
              <a:buClr>
                <a:srgbClr val="C1282E"/>
              </a:buClr>
            </a:pPr>
            <a:r>
              <a:rPr lang="en-US" sz="2400" dirty="0">
                <a:solidFill>
                  <a:schemeClr val="tx1"/>
                </a:solidFill>
              </a:rPr>
              <a:t>A questionnaire for individual researchers to collect detailed information about how individuals spend their time, their research interests, and demographic information. In 2016 and 2023 the questionnaire also included questions for postdoctoral researchers and research students about their motivations and career intentions</a:t>
            </a:r>
            <a:endParaRPr lang="en-GB" sz="2400" dirty="0">
              <a:solidFill>
                <a:schemeClr val="tx1"/>
              </a:solidFill>
            </a:endParaRPr>
          </a:p>
        </p:txBody>
      </p:sp>
    </p:spTree>
    <p:extLst>
      <p:ext uri="{BB962C8B-B14F-4D97-AF65-F5344CB8AC3E}">
        <p14:creationId xmlns:p14="http://schemas.microsoft.com/office/powerpoint/2010/main" val="324876897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94D13-ECE4-D926-1A66-D62FD73CBE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3A46F7-2C5A-E89D-BB02-DBC86B3DE84C}"/>
              </a:ext>
            </a:extLst>
          </p:cNvPr>
          <p:cNvSpPr txBox="1"/>
          <p:nvPr/>
        </p:nvSpPr>
        <p:spPr>
          <a:xfrm>
            <a:off x="539552" y="764704"/>
            <a:ext cx="7632848" cy="523220"/>
          </a:xfrm>
          <a:prstGeom prst="rect">
            <a:avLst/>
          </a:prstGeom>
          <a:noFill/>
        </p:spPr>
        <p:txBody>
          <a:bodyPr wrap="square" rtlCol="0">
            <a:spAutoFit/>
          </a:bodyPr>
          <a:lstStyle/>
          <a:p>
            <a:r>
              <a:rPr lang="en-GB" sz="2800" b="1" dirty="0">
                <a:solidFill>
                  <a:srgbClr val="C00000"/>
                </a:solidFill>
              </a:rPr>
              <a:t>Cosmology Research sub-Fields</a:t>
            </a:r>
          </a:p>
        </p:txBody>
      </p:sp>
      <p:pic>
        <p:nvPicPr>
          <p:cNvPr id="6" name="Picture 5">
            <a:extLst>
              <a:ext uri="{FF2B5EF4-FFF2-40B4-BE49-F238E27FC236}">
                <a16:creationId xmlns:a16="http://schemas.microsoft.com/office/drawing/2014/main" id="{D023B386-2712-0E6E-0EA2-1536A7BC4B48}"/>
              </a:ext>
            </a:extLst>
          </p:cNvPr>
          <p:cNvPicPr>
            <a:picLocks noChangeAspect="1"/>
          </p:cNvPicPr>
          <p:nvPr/>
        </p:nvPicPr>
        <p:blipFill>
          <a:blip r:embed="rId2"/>
          <a:stretch>
            <a:fillRect/>
          </a:stretch>
        </p:blipFill>
        <p:spPr>
          <a:xfrm>
            <a:off x="611567" y="1556792"/>
            <a:ext cx="9721073" cy="1476422"/>
          </a:xfrm>
          <a:prstGeom prst="rect">
            <a:avLst/>
          </a:prstGeom>
        </p:spPr>
      </p:pic>
    </p:spTree>
    <p:extLst>
      <p:ext uri="{BB962C8B-B14F-4D97-AF65-F5344CB8AC3E}">
        <p14:creationId xmlns:p14="http://schemas.microsoft.com/office/powerpoint/2010/main" val="218869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8B7B5-9653-3A7F-E44E-4A8DA64EB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179A0-CA25-DC7C-7619-C0F1A3C24BB4}"/>
              </a:ext>
            </a:extLst>
          </p:cNvPr>
          <p:cNvSpPr>
            <a:spLocks noGrp="1"/>
          </p:cNvSpPr>
          <p:nvPr>
            <p:ph type="title"/>
          </p:nvPr>
        </p:nvSpPr>
        <p:spPr>
          <a:xfrm>
            <a:off x="539552" y="260648"/>
            <a:ext cx="8229600" cy="1641475"/>
          </a:xfrm>
        </p:spPr>
        <p:txBody>
          <a:bodyPr/>
          <a:lstStyle/>
          <a:p>
            <a:r>
              <a:rPr lang="en-GB" dirty="0"/>
              <a:t>Solar System Science Research Areas</a:t>
            </a:r>
          </a:p>
        </p:txBody>
      </p:sp>
      <p:pic>
        <p:nvPicPr>
          <p:cNvPr id="3" name="Picture 2">
            <a:extLst>
              <a:ext uri="{FF2B5EF4-FFF2-40B4-BE49-F238E27FC236}">
                <a16:creationId xmlns:a16="http://schemas.microsoft.com/office/drawing/2014/main" id="{8EA45FF8-A682-F10C-1A01-9C7081E8C04A}"/>
              </a:ext>
            </a:extLst>
          </p:cNvPr>
          <p:cNvPicPr>
            <a:picLocks noChangeAspect="1"/>
          </p:cNvPicPr>
          <p:nvPr/>
        </p:nvPicPr>
        <p:blipFill>
          <a:blip r:embed="rId3"/>
          <a:stretch>
            <a:fillRect/>
          </a:stretch>
        </p:blipFill>
        <p:spPr>
          <a:xfrm>
            <a:off x="683568" y="1903409"/>
            <a:ext cx="9387466" cy="2071096"/>
          </a:xfrm>
          <a:prstGeom prst="rect">
            <a:avLst/>
          </a:prstGeom>
        </p:spPr>
      </p:pic>
      <p:sp>
        <p:nvSpPr>
          <p:cNvPr id="5" name="TextBox 4">
            <a:extLst>
              <a:ext uri="{FF2B5EF4-FFF2-40B4-BE49-F238E27FC236}">
                <a16:creationId xmlns:a16="http://schemas.microsoft.com/office/drawing/2014/main" id="{D0CE5E67-7F7A-C859-642C-2FD9915EF88C}"/>
              </a:ext>
            </a:extLst>
          </p:cNvPr>
          <p:cNvSpPr txBox="1"/>
          <p:nvPr/>
        </p:nvSpPr>
        <p:spPr>
          <a:xfrm>
            <a:off x="683568" y="3861048"/>
            <a:ext cx="7632848" cy="523220"/>
          </a:xfrm>
          <a:prstGeom prst="rect">
            <a:avLst/>
          </a:prstGeom>
          <a:noFill/>
        </p:spPr>
        <p:txBody>
          <a:bodyPr wrap="square" rtlCol="0">
            <a:spAutoFit/>
          </a:bodyPr>
          <a:lstStyle/>
          <a:p>
            <a:r>
              <a:rPr lang="en-GB" sz="2800" b="1" dirty="0">
                <a:solidFill>
                  <a:srgbClr val="C00000"/>
                </a:solidFill>
              </a:rPr>
              <a:t>Planetary Research sub-Fields</a:t>
            </a:r>
          </a:p>
        </p:txBody>
      </p:sp>
      <p:pic>
        <p:nvPicPr>
          <p:cNvPr id="6" name="Picture 5">
            <a:extLst>
              <a:ext uri="{FF2B5EF4-FFF2-40B4-BE49-F238E27FC236}">
                <a16:creationId xmlns:a16="http://schemas.microsoft.com/office/drawing/2014/main" id="{8C8FE0F7-408A-FE11-47ED-DDE9DFB32B93}"/>
              </a:ext>
            </a:extLst>
          </p:cNvPr>
          <p:cNvPicPr>
            <a:picLocks noChangeAspect="1"/>
          </p:cNvPicPr>
          <p:nvPr/>
        </p:nvPicPr>
        <p:blipFill>
          <a:blip r:embed="rId4"/>
          <a:stretch>
            <a:fillRect/>
          </a:stretch>
        </p:blipFill>
        <p:spPr>
          <a:xfrm>
            <a:off x="755576" y="4725144"/>
            <a:ext cx="9387465" cy="1425755"/>
          </a:xfrm>
          <a:prstGeom prst="rect">
            <a:avLst/>
          </a:prstGeom>
        </p:spPr>
      </p:pic>
    </p:spTree>
    <p:extLst>
      <p:ext uri="{BB962C8B-B14F-4D97-AF65-F5344CB8AC3E}">
        <p14:creationId xmlns:p14="http://schemas.microsoft.com/office/powerpoint/2010/main" val="871320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6B3C44-5597-86A1-637D-C9726E08A715}"/>
              </a:ext>
            </a:extLst>
          </p:cNvPr>
          <p:cNvSpPr txBox="1">
            <a:spLocks/>
          </p:cNvSpPr>
          <p:nvPr/>
        </p:nvSpPr>
        <p:spPr>
          <a:xfrm>
            <a:off x="323528" y="563389"/>
            <a:ext cx="8496944" cy="1641475"/>
          </a:xfrm>
          <a:prstGeom prst="rect">
            <a:avLst/>
          </a:prstGeom>
        </p:spPr>
        <p:txBody>
          <a:bodyPr/>
          <a:lstStyle>
            <a:lvl1pPr algn="l" rtl="0" eaLnBrk="1" fontAlgn="base" hangingPunct="1">
              <a:spcBef>
                <a:spcPct val="0"/>
              </a:spcBef>
              <a:spcAft>
                <a:spcPct val="0"/>
              </a:spcAft>
              <a:defRPr sz="4400" b="1">
                <a:solidFill>
                  <a:srgbClr val="C1282E"/>
                </a:solidFill>
                <a:latin typeface="+mj-lt"/>
                <a:ea typeface="+mj-ea"/>
                <a:cs typeface="+mj-cs"/>
              </a:defRPr>
            </a:lvl1pPr>
            <a:lvl2pPr algn="l" rtl="0" eaLnBrk="1" fontAlgn="base" hangingPunct="1">
              <a:spcBef>
                <a:spcPct val="0"/>
              </a:spcBef>
              <a:spcAft>
                <a:spcPct val="0"/>
              </a:spcAft>
              <a:defRPr sz="4400" b="1">
                <a:solidFill>
                  <a:srgbClr val="C1282E"/>
                </a:solidFill>
                <a:latin typeface="Candara" pitchFamily="34" charset="0"/>
              </a:defRPr>
            </a:lvl2pPr>
            <a:lvl3pPr algn="l" rtl="0" eaLnBrk="1" fontAlgn="base" hangingPunct="1">
              <a:spcBef>
                <a:spcPct val="0"/>
              </a:spcBef>
              <a:spcAft>
                <a:spcPct val="0"/>
              </a:spcAft>
              <a:defRPr sz="4400" b="1">
                <a:solidFill>
                  <a:srgbClr val="C1282E"/>
                </a:solidFill>
                <a:latin typeface="Candara" pitchFamily="34" charset="0"/>
              </a:defRPr>
            </a:lvl3pPr>
            <a:lvl4pPr algn="l" rtl="0" eaLnBrk="1" fontAlgn="base" hangingPunct="1">
              <a:spcBef>
                <a:spcPct val="0"/>
              </a:spcBef>
              <a:spcAft>
                <a:spcPct val="0"/>
              </a:spcAft>
              <a:defRPr sz="4400" b="1">
                <a:solidFill>
                  <a:srgbClr val="C1282E"/>
                </a:solidFill>
                <a:latin typeface="Candara" pitchFamily="34" charset="0"/>
              </a:defRPr>
            </a:lvl4pPr>
            <a:lvl5pPr algn="l" rtl="0" eaLnBrk="1" fontAlgn="base" hangingPunct="1">
              <a:spcBef>
                <a:spcPct val="0"/>
              </a:spcBef>
              <a:spcAft>
                <a:spcPct val="0"/>
              </a:spcAft>
              <a:defRPr sz="4400" b="1">
                <a:solidFill>
                  <a:srgbClr val="C1282E"/>
                </a:solidFill>
                <a:latin typeface="Candara" pitchFamily="34" charset="0"/>
              </a:defRPr>
            </a:lvl5pPr>
            <a:lvl6pPr marL="457200" algn="l" rtl="0" eaLnBrk="1" fontAlgn="base" hangingPunct="1">
              <a:spcBef>
                <a:spcPct val="0"/>
              </a:spcBef>
              <a:spcAft>
                <a:spcPct val="0"/>
              </a:spcAft>
              <a:defRPr sz="4400" b="1">
                <a:solidFill>
                  <a:srgbClr val="C1282E"/>
                </a:solidFill>
                <a:latin typeface="Candara" pitchFamily="34" charset="0"/>
              </a:defRPr>
            </a:lvl6pPr>
            <a:lvl7pPr marL="914400" algn="l" rtl="0" eaLnBrk="1" fontAlgn="base" hangingPunct="1">
              <a:spcBef>
                <a:spcPct val="0"/>
              </a:spcBef>
              <a:spcAft>
                <a:spcPct val="0"/>
              </a:spcAft>
              <a:defRPr sz="4400" b="1">
                <a:solidFill>
                  <a:srgbClr val="C1282E"/>
                </a:solidFill>
                <a:latin typeface="Candara" pitchFamily="34" charset="0"/>
              </a:defRPr>
            </a:lvl7pPr>
            <a:lvl8pPr marL="1371600" algn="l" rtl="0" eaLnBrk="1" fontAlgn="base" hangingPunct="1">
              <a:spcBef>
                <a:spcPct val="0"/>
              </a:spcBef>
              <a:spcAft>
                <a:spcPct val="0"/>
              </a:spcAft>
              <a:defRPr sz="4400" b="1">
                <a:solidFill>
                  <a:srgbClr val="C1282E"/>
                </a:solidFill>
                <a:latin typeface="Candara" pitchFamily="34" charset="0"/>
              </a:defRPr>
            </a:lvl8pPr>
            <a:lvl9pPr marL="1828800" algn="l" rtl="0" eaLnBrk="1" fontAlgn="base" hangingPunct="1">
              <a:spcBef>
                <a:spcPct val="0"/>
              </a:spcBef>
              <a:spcAft>
                <a:spcPct val="0"/>
              </a:spcAft>
              <a:defRPr sz="4400" b="1">
                <a:solidFill>
                  <a:srgbClr val="C1282E"/>
                </a:solidFill>
                <a:latin typeface="Candara" pitchFamily="34" charset="0"/>
              </a:defRPr>
            </a:lvl9pPr>
          </a:lstStyle>
          <a:p>
            <a:r>
              <a:rPr lang="en-GB" kern="0" dirty="0"/>
              <a:t>Facilities used by permanent staff</a:t>
            </a:r>
          </a:p>
        </p:txBody>
      </p:sp>
      <p:pic>
        <p:nvPicPr>
          <p:cNvPr id="5" name="Picture 4">
            <a:extLst>
              <a:ext uri="{FF2B5EF4-FFF2-40B4-BE49-F238E27FC236}">
                <a16:creationId xmlns:a16="http://schemas.microsoft.com/office/drawing/2014/main" id="{65881E12-9F66-A31A-78C5-D321E08F4472}"/>
              </a:ext>
            </a:extLst>
          </p:cNvPr>
          <p:cNvPicPr>
            <a:picLocks noChangeAspect="1"/>
          </p:cNvPicPr>
          <p:nvPr/>
        </p:nvPicPr>
        <p:blipFill>
          <a:blip r:embed="rId2"/>
          <a:stretch>
            <a:fillRect/>
          </a:stretch>
        </p:blipFill>
        <p:spPr>
          <a:xfrm>
            <a:off x="-180528" y="1916832"/>
            <a:ext cx="9144000" cy="3986276"/>
          </a:xfrm>
          <a:prstGeom prst="rect">
            <a:avLst/>
          </a:prstGeom>
        </p:spPr>
      </p:pic>
    </p:spTree>
    <p:extLst>
      <p:ext uri="{BB962C8B-B14F-4D97-AF65-F5344CB8AC3E}">
        <p14:creationId xmlns:p14="http://schemas.microsoft.com/office/powerpoint/2010/main" val="3907689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94" y="44624"/>
            <a:ext cx="8229600" cy="1641475"/>
          </a:xfrm>
        </p:spPr>
        <p:txBody>
          <a:bodyPr/>
          <a:lstStyle/>
          <a:p>
            <a:r>
              <a:rPr lang="en-GB" dirty="0"/>
              <a:t>Thank you</a:t>
            </a:r>
          </a:p>
        </p:txBody>
      </p:sp>
      <p:sp>
        <p:nvSpPr>
          <p:cNvPr id="3" name="Content Placeholder 2"/>
          <p:cNvSpPr>
            <a:spLocks noGrp="1"/>
          </p:cNvSpPr>
          <p:nvPr>
            <p:ph idx="1"/>
          </p:nvPr>
        </p:nvSpPr>
        <p:spPr>
          <a:xfrm>
            <a:off x="857224" y="1772816"/>
            <a:ext cx="8229600" cy="3992563"/>
          </a:xfrm>
        </p:spPr>
        <p:txBody>
          <a:bodyPr/>
          <a:lstStyle/>
          <a:p>
            <a:pPr>
              <a:buClr>
                <a:srgbClr val="C1282E"/>
              </a:buClr>
              <a:buNone/>
            </a:pPr>
            <a:endParaRPr lang="en-GB" dirty="0">
              <a:solidFill>
                <a:schemeClr val="tx1"/>
              </a:solidFill>
            </a:endParaRPr>
          </a:p>
          <a:p>
            <a:pPr>
              <a:buClr>
                <a:srgbClr val="C1282E"/>
              </a:buClr>
              <a:buNone/>
            </a:pPr>
            <a:r>
              <a:rPr lang="en-GB" dirty="0">
                <a:solidFill>
                  <a:schemeClr val="tx1"/>
                </a:solidFill>
              </a:rPr>
              <a:t>Sean McWhinnie</a:t>
            </a:r>
          </a:p>
          <a:p>
            <a:pPr>
              <a:buClr>
                <a:srgbClr val="C1282E"/>
              </a:buClr>
              <a:buNone/>
            </a:pPr>
            <a:r>
              <a:rPr lang="en-GB" sz="2400" dirty="0">
                <a:solidFill>
                  <a:schemeClr val="tx1"/>
                </a:solidFill>
              </a:rPr>
              <a:t>Tel: 	01380 871213</a:t>
            </a:r>
          </a:p>
          <a:p>
            <a:pPr>
              <a:buClr>
                <a:srgbClr val="C1282E"/>
              </a:buClr>
              <a:buNone/>
            </a:pPr>
            <a:r>
              <a:rPr lang="en-GB" sz="2400" dirty="0">
                <a:solidFill>
                  <a:schemeClr val="tx1"/>
                </a:solidFill>
              </a:rPr>
              <a:t>Email: 	</a:t>
            </a:r>
            <a:r>
              <a:rPr lang="en-GB" sz="2400" u="sng" dirty="0">
                <a:solidFill>
                  <a:schemeClr val="tx1"/>
                </a:solidFill>
                <a:hlinkClick r:id="rId3">
                  <a:extLst>
                    <a:ext uri="{A12FA001-AC4F-418D-AE19-62706E023703}">
                      <ahyp:hlinkClr xmlns:ahyp="http://schemas.microsoft.com/office/drawing/2018/hyperlinkcolor" val="tx"/>
                    </a:ext>
                  </a:extLst>
                </a:hlinkClick>
              </a:rPr>
              <a:t>sean.mcwhinnie@oxfordresearchandpolicy.co.uk</a:t>
            </a:r>
            <a:endParaRPr lang="en-GB" sz="2400" u="sng" dirty="0">
              <a:solidFill>
                <a:schemeClr val="tx1"/>
              </a:solidFill>
            </a:endParaRPr>
          </a:p>
          <a:p>
            <a:pPr>
              <a:buClr>
                <a:srgbClr val="C1282E"/>
              </a:buClr>
              <a:buNone/>
            </a:pPr>
            <a:r>
              <a:rPr lang="en-GB" sz="2400" dirty="0">
                <a:solidFill>
                  <a:schemeClr val="tx1"/>
                </a:solidFill>
              </a:rPr>
              <a:t>Web:	oxfordresearchandpolicy.co.uk</a:t>
            </a:r>
          </a:p>
          <a:p>
            <a:pPr>
              <a:buClr>
                <a:srgbClr val="C1282E"/>
              </a:buClr>
              <a:buNone/>
            </a:pPr>
            <a:endParaRPr lang="en-GB" sz="2400" dirty="0">
              <a:solidFill>
                <a:schemeClr val="tx1"/>
              </a:solidFill>
            </a:endParaRPr>
          </a:p>
          <a:p>
            <a:pPr>
              <a:buClr>
                <a:srgbClr val="C1282E"/>
              </a:buClr>
              <a:buNone/>
            </a:pPr>
            <a:endParaRPr lang="en-GB"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29600" cy="1138138"/>
          </a:xfrm>
        </p:spPr>
        <p:txBody>
          <a:bodyPr/>
          <a:lstStyle/>
          <a:p>
            <a:r>
              <a:rPr lang="en-GB" dirty="0"/>
              <a:t>Department Questionnaire</a:t>
            </a:r>
          </a:p>
        </p:txBody>
      </p:sp>
      <p:sp>
        <p:nvSpPr>
          <p:cNvPr id="3" name="Content Placeholder 2"/>
          <p:cNvSpPr>
            <a:spLocks noGrp="1"/>
          </p:cNvSpPr>
          <p:nvPr>
            <p:ph idx="1"/>
          </p:nvPr>
        </p:nvSpPr>
        <p:spPr>
          <a:xfrm>
            <a:off x="679689" y="1556792"/>
            <a:ext cx="8229600" cy="3992563"/>
          </a:xfrm>
        </p:spPr>
        <p:txBody>
          <a:bodyPr/>
          <a:lstStyle/>
          <a:p>
            <a:pPr>
              <a:buClr>
                <a:srgbClr val="C1282E"/>
              </a:buClr>
            </a:pPr>
            <a:r>
              <a:rPr lang="en-US" sz="2400" dirty="0">
                <a:solidFill>
                  <a:schemeClr val="tx1"/>
                </a:solidFill>
              </a:rPr>
              <a:t>In 2023, 19 university departments/research groups returned the questionnaire. </a:t>
            </a:r>
          </a:p>
          <a:p>
            <a:pPr>
              <a:buClr>
                <a:srgbClr val="C1282E"/>
              </a:buClr>
            </a:pPr>
            <a:r>
              <a:rPr lang="en-US" sz="2400" dirty="0">
                <a:solidFill>
                  <a:schemeClr val="tx1"/>
                </a:solidFill>
              </a:rPr>
              <a:t>Data for a further 62 university departments/ research groups were taken from their websites. </a:t>
            </a:r>
          </a:p>
          <a:p>
            <a:pPr>
              <a:buClr>
                <a:srgbClr val="C1282E"/>
              </a:buClr>
            </a:pPr>
            <a:r>
              <a:rPr lang="en-US" sz="2400" dirty="0">
                <a:solidFill>
                  <a:schemeClr val="tx1"/>
                </a:solidFill>
              </a:rPr>
              <a:t>None of the research establishments contacted returned the questionnaire. </a:t>
            </a:r>
          </a:p>
          <a:p>
            <a:pPr>
              <a:buClr>
                <a:srgbClr val="C1282E"/>
              </a:buClr>
            </a:pPr>
            <a:r>
              <a:rPr lang="en-US" sz="2400" dirty="0">
                <a:solidFill>
                  <a:schemeClr val="tx1"/>
                </a:solidFill>
              </a:rPr>
              <a:t>Staff data for six research establishments were collected from their websites but a further two research establishment websites did not have staff information. </a:t>
            </a:r>
            <a:endParaRPr lang="en-GB" sz="2400" dirty="0">
              <a:solidFill>
                <a:schemeClr val="tx1"/>
              </a:solidFill>
            </a:endParaRPr>
          </a:p>
          <a:p>
            <a:pPr>
              <a:buClr>
                <a:srgbClr val="C1282E"/>
              </a:buClr>
            </a:pPr>
            <a:endParaRPr lang="en-GB" sz="2800" dirty="0">
              <a:solidFill>
                <a:schemeClr val="tx1"/>
              </a:solidFill>
            </a:endParaRPr>
          </a:p>
          <a:p>
            <a:pPr marL="1263650" indent="-1263650">
              <a:buNone/>
            </a:pPr>
            <a:endParaRPr lang="en-GB" dirty="0">
              <a:solidFill>
                <a:schemeClr val="tx1"/>
              </a:solidFill>
            </a:endParaRPr>
          </a:p>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spTree>
    <p:extLst>
      <p:ext uri="{BB962C8B-B14F-4D97-AF65-F5344CB8AC3E}">
        <p14:creationId xmlns:p14="http://schemas.microsoft.com/office/powerpoint/2010/main" val="125077126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14B90-4BEE-47B2-242C-E83DCA747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E6FAE-2386-FCA3-6A02-876ABD82EB5A}"/>
              </a:ext>
            </a:extLst>
          </p:cNvPr>
          <p:cNvSpPr>
            <a:spLocks noGrp="1"/>
          </p:cNvSpPr>
          <p:nvPr>
            <p:ph type="title"/>
          </p:nvPr>
        </p:nvSpPr>
        <p:spPr>
          <a:xfrm>
            <a:off x="691966" y="523552"/>
            <a:ext cx="8229600" cy="1138138"/>
          </a:xfrm>
        </p:spPr>
        <p:txBody>
          <a:bodyPr/>
          <a:lstStyle/>
          <a:p>
            <a:r>
              <a:rPr lang="en-GB" dirty="0"/>
              <a:t>Department Questionnaire: issues</a:t>
            </a:r>
          </a:p>
        </p:txBody>
      </p:sp>
      <p:sp>
        <p:nvSpPr>
          <p:cNvPr id="3" name="Content Placeholder 2">
            <a:extLst>
              <a:ext uri="{FF2B5EF4-FFF2-40B4-BE49-F238E27FC236}">
                <a16:creationId xmlns:a16="http://schemas.microsoft.com/office/drawing/2014/main" id="{8C4B924B-43DF-3AFF-4270-102720B3A9B0}"/>
              </a:ext>
            </a:extLst>
          </p:cNvPr>
          <p:cNvSpPr>
            <a:spLocks noGrp="1"/>
          </p:cNvSpPr>
          <p:nvPr>
            <p:ph idx="1"/>
          </p:nvPr>
        </p:nvSpPr>
        <p:spPr>
          <a:xfrm>
            <a:off x="683568" y="1772816"/>
            <a:ext cx="8229600" cy="3992563"/>
          </a:xfrm>
        </p:spPr>
        <p:txBody>
          <a:bodyPr/>
          <a:lstStyle/>
          <a:p>
            <a:pPr>
              <a:buClr>
                <a:srgbClr val="C1282E"/>
              </a:buClr>
            </a:pPr>
            <a:r>
              <a:rPr lang="en-US" sz="2400" dirty="0">
                <a:solidFill>
                  <a:schemeClr val="tx1"/>
                </a:solidFill>
              </a:rPr>
              <a:t>For comparison, in 2010 and 2016, 41 and 40 university departments and 4 and 2 research establishments, respectively, returned the questionnaire. </a:t>
            </a:r>
          </a:p>
          <a:p>
            <a:pPr>
              <a:buClr>
                <a:srgbClr val="C1282E"/>
              </a:buClr>
            </a:pPr>
            <a:r>
              <a:rPr lang="en-US" sz="2400" dirty="0">
                <a:solidFill>
                  <a:schemeClr val="tx1"/>
                </a:solidFill>
              </a:rPr>
              <a:t>To our knowledge, the questionnaire has not changed for over 20 years but return rates have fallen dramatically.</a:t>
            </a:r>
          </a:p>
          <a:p>
            <a:pPr>
              <a:buClr>
                <a:srgbClr val="C1282E"/>
              </a:buClr>
            </a:pPr>
            <a:r>
              <a:rPr lang="en-US" sz="2400" dirty="0">
                <a:solidFill>
                  <a:schemeClr val="tx1"/>
                </a:solidFill>
              </a:rPr>
              <a:t>Feedback is that completing the questionnaire was too much work and/or that GDPR issues meant that data could not be provided.</a:t>
            </a:r>
          </a:p>
          <a:p>
            <a:pPr>
              <a:buClr>
                <a:srgbClr val="C1282E"/>
              </a:buClr>
            </a:pPr>
            <a:r>
              <a:rPr lang="en-US" sz="2400" dirty="0">
                <a:solidFill>
                  <a:schemeClr val="tx1"/>
                </a:solidFill>
              </a:rPr>
              <a:t>Suggestions for improving questionnaire completion rates are welcome.</a:t>
            </a:r>
            <a:endParaRPr lang="en-GB" sz="2800" dirty="0">
              <a:solidFill>
                <a:schemeClr val="tx1"/>
              </a:solidFill>
            </a:endParaRPr>
          </a:p>
          <a:p>
            <a:pPr marL="1263650" indent="-1263650">
              <a:buNone/>
            </a:pPr>
            <a:endParaRPr lang="en-GB" dirty="0">
              <a:solidFill>
                <a:schemeClr val="tx1"/>
              </a:solidFill>
            </a:endParaRPr>
          </a:p>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spTree>
    <p:extLst>
      <p:ext uri="{BB962C8B-B14F-4D97-AF65-F5344CB8AC3E}">
        <p14:creationId xmlns:p14="http://schemas.microsoft.com/office/powerpoint/2010/main" val="421709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DF65-CCB1-3D30-E209-539993112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6EEC8-AA82-9765-7B33-8D0066F03C4B}"/>
              </a:ext>
            </a:extLst>
          </p:cNvPr>
          <p:cNvSpPr>
            <a:spLocks noGrp="1"/>
          </p:cNvSpPr>
          <p:nvPr>
            <p:ph type="title"/>
          </p:nvPr>
        </p:nvSpPr>
        <p:spPr>
          <a:xfrm>
            <a:off x="690362" y="476672"/>
            <a:ext cx="8229600" cy="1138138"/>
          </a:xfrm>
        </p:spPr>
        <p:txBody>
          <a:bodyPr/>
          <a:lstStyle/>
          <a:p>
            <a:r>
              <a:rPr lang="en-GB" dirty="0"/>
              <a:t>Department Questionnaire: Headline Findings</a:t>
            </a:r>
          </a:p>
        </p:txBody>
      </p:sp>
      <p:sp>
        <p:nvSpPr>
          <p:cNvPr id="3" name="Content Placeholder 2">
            <a:extLst>
              <a:ext uri="{FF2B5EF4-FFF2-40B4-BE49-F238E27FC236}">
                <a16:creationId xmlns:a16="http://schemas.microsoft.com/office/drawing/2014/main" id="{B978FA5E-AD03-8D0F-DA46-C3D3CF84B4F4}"/>
              </a:ext>
            </a:extLst>
          </p:cNvPr>
          <p:cNvSpPr>
            <a:spLocks noGrp="1"/>
          </p:cNvSpPr>
          <p:nvPr>
            <p:ph idx="1"/>
          </p:nvPr>
        </p:nvSpPr>
        <p:spPr>
          <a:xfrm>
            <a:off x="690362" y="1916832"/>
            <a:ext cx="8229600" cy="3992563"/>
          </a:xfrm>
        </p:spPr>
        <p:txBody>
          <a:bodyPr/>
          <a:lstStyle/>
          <a:p>
            <a:pPr>
              <a:buClr>
                <a:srgbClr val="C1282E"/>
              </a:buClr>
            </a:pPr>
            <a:r>
              <a:rPr lang="en-US" sz="2400" dirty="0">
                <a:solidFill>
                  <a:schemeClr val="tx1"/>
                </a:solidFill>
              </a:rPr>
              <a:t>In universities we found 1420 staff working in astronomy, 442 in solar system science, 591 in solid Earth geophysics, and 293 in cross-disciplinary areas</a:t>
            </a:r>
          </a:p>
          <a:p>
            <a:pPr>
              <a:buClr>
                <a:srgbClr val="C1282E"/>
              </a:buClr>
            </a:pPr>
            <a:r>
              <a:rPr lang="en-US" sz="2400" dirty="0">
                <a:solidFill>
                  <a:schemeClr val="tx1"/>
                </a:solidFill>
              </a:rPr>
              <a:t>In research establishments we found the most populous area is solid Earth geophysics with 603 staff; there are 16 staff in astronomy, 7 in solar system science and 14 staff work in cross disciplinary areas.</a:t>
            </a:r>
          </a:p>
          <a:p>
            <a:pPr>
              <a:buClr>
                <a:srgbClr val="C1282E"/>
              </a:buClr>
            </a:pPr>
            <a:r>
              <a:rPr lang="en-US" sz="2400" dirty="0">
                <a:solidFill>
                  <a:schemeClr val="tx1"/>
                </a:solidFill>
              </a:rPr>
              <a:t>PGR students in universities and research institutes have increased since 2016 in astronomy (1161) and solar system science (341) but fell in solid-Earth geophysics (417) and in cross-disciplinary areas (80).  </a:t>
            </a:r>
            <a:endParaRPr lang="en-GB" sz="2800" dirty="0">
              <a:solidFill>
                <a:schemeClr val="tx1"/>
              </a:solidFill>
            </a:endParaRPr>
          </a:p>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spTree>
    <p:extLst>
      <p:ext uri="{BB962C8B-B14F-4D97-AF65-F5344CB8AC3E}">
        <p14:creationId xmlns:p14="http://schemas.microsoft.com/office/powerpoint/2010/main" val="56307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9EC09-A470-7634-F250-E101ABCE8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CAFC6-E291-D82D-2FE3-554F8F1DA4B1}"/>
              </a:ext>
            </a:extLst>
          </p:cNvPr>
          <p:cNvSpPr>
            <a:spLocks noGrp="1"/>
          </p:cNvSpPr>
          <p:nvPr>
            <p:ph type="title"/>
          </p:nvPr>
        </p:nvSpPr>
        <p:spPr>
          <a:xfrm>
            <a:off x="326203" y="147136"/>
            <a:ext cx="8229600" cy="1138138"/>
          </a:xfrm>
        </p:spPr>
        <p:txBody>
          <a:bodyPr/>
          <a:lstStyle/>
          <a:p>
            <a:r>
              <a:rPr lang="en-GB" dirty="0"/>
              <a:t>First Degrees</a:t>
            </a:r>
          </a:p>
        </p:txBody>
      </p:sp>
      <p:sp>
        <p:nvSpPr>
          <p:cNvPr id="3" name="Content Placeholder 2">
            <a:extLst>
              <a:ext uri="{FF2B5EF4-FFF2-40B4-BE49-F238E27FC236}">
                <a16:creationId xmlns:a16="http://schemas.microsoft.com/office/drawing/2014/main" id="{76462AFC-7C74-80CE-45CD-8BB4D42E69C8}"/>
              </a:ext>
            </a:extLst>
          </p:cNvPr>
          <p:cNvSpPr>
            <a:spLocks noGrp="1"/>
          </p:cNvSpPr>
          <p:nvPr>
            <p:ph idx="1"/>
          </p:nvPr>
        </p:nvSpPr>
        <p:spPr>
          <a:xfrm>
            <a:off x="692439" y="908720"/>
            <a:ext cx="8229600" cy="3992563"/>
          </a:xfrm>
        </p:spPr>
        <p:txBody>
          <a:bodyPr/>
          <a:lstStyle/>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pic>
        <p:nvPicPr>
          <p:cNvPr id="7" name="Picture 6">
            <a:extLst>
              <a:ext uri="{FF2B5EF4-FFF2-40B4-BE49-F238E27FC236}">
                <a16:creationId xmlns:a16="http://schemas.microsoft.com/office/drawing/2014/main" id="{D476BBC9-1EB7-38B2-C678-E1AD87B63BD8}"/>
              </a:ext>
            </a:extLst>
          </p:cNvPr>
          <p:cNvPicPr>
            <a:picLocks noChangeAspect="1"/>
          </p:cNvPicPr>
          <p:nvPr/>
        </p:nvPicPr>
        <p:blipFill>
          <a:blip r:embed="rId3"/>
          <a:stretch>
            <a:fillRect/>
          </a:stretch>
        </p:blipFill>
        <p:spPr>
          <a:xfrm>
            <a:off x="401975" y="1306679"/>
            <a:ext cx="8340050" cy="5215547"/>
          </a:xfrm>
          <a:prstGeom prst="rect">
            <a:avLst/>
          </a:prstGeom>
        </p:spPr>
      </p:pic>
    </p:spTree>
    <p:extLst>
      <p:ext uri="{BB962C8B-B14F-4D97-AF65-F5344CB8AC3E}">
        <p14:creationId xmlns:p14="http://schemas.microsoft.com/office/powerpoint/2010/main" val="70486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7AD21-8494-3635-647B-B7BED42C9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A27C1-DC64-7387-8372-42A7DF500671}"/>
              </a:ext>
            </a:extLst>
          </p:cNvPr>
          <p:cNvSpPr>
            <a:spLocks noGrp="1"/>
          </p:cNvSpPr>
          <p:nvPr>
            <p:ph type="title"/>
          </p:nvPr>
        </p:nvSpPr>
        <p:spPr>
          <a:xfrm>
            <a:off x="692439" y="-171400"/>
            <a:ext cx="8229600" cy="1138138"/>
          </a:xfrm>
        </p:spPr>
        <p:txBody>
          <a:bodyPr/>
          <a:lstStyle/>
          <a:p>
            <a:r>
              <a:rPr lang="en-GB" dirty="0"/>
              <a:t>Academic Staff who are women</a:t>
            </a:r>
          </a:p>
        </p:txBody>
      </p:sp>
      <p:sp>
        <p:nvSpPr>
          <p:cNvPr id="3" name="Content Placeholder 2">
            <a:extLst>
              <a:ext uri="{FF2B5EF4-FFF2-40B4-BE49-F238E27FC236}">
                <a16:creationId xmlns:a16="http://schemas.microsoft.com/office/drawing/2014/main" id="{F4337594-F92E-794F-3E9D-72C13C609D56}"/>
              </a:ext>
            </a:extLst>
          </p:cNvPr>
          <p:cNvSpPr>
            <a:spLocks noGrp="1"/>
          </p:cNvSpPr>
          <p:nvPr>
            <p:ph idx="1"/>
          </p:nvPr>
        </p:nvSpPr>
        <p:spPr>
          <a:xfrm>
            <a:off x="692439" y="908720"/>
            <a:ext cx="8229600" cy="3992563"/>
          </a:xfrm>
        </p:spPr>
        <p:txBody>
          <a:bodyPr/>
          <a:lstStyle/>
          <a:p>
            <a:pPr marL="1263650" indent="-1263650">
              <a:buNone/>
            </a:pPr>
            <a:endParaRPr lang="en-GB" dirty="0">
              <a:solidFill>
                <a:schemeClr val="tx1"/>
              </a:solidFill>
            </a:endParaRPr>
          </a:p>
          <a:p>
            <a:pPr marL="979488" indent="-979488">
              <a:buNone/>
            </a:pPr>
            <a:endParaRPr lang="en-GB" dirty="0">
              <a:solidFill>
                <a:schemeClr val="tx1"/>
              </a:solidFill>
            </a:endParaRPr>
          </a:p>
          <a:p>
            <a:pPr marL="979488" indent="-979488">
              <a:buNone/>
            </a:pPr>
            <a:endParaRPr lang="en-GB" dirty="0">
              <a:solidFill>
                <a:schemeClr val="tx1"/>
              </a:solidFill>
            </a:endParaRPr>
          </a:p>
          <a:p>
            <a:endParaRPr lang="en-GB" dirty="0"/>
          </a:p>
        </p:txBody>
      </p:sp>
      <p:pic>
        <p:nvPicPr>
          <p:cNvPr id="8" name="Picture 7">
            <a:extLst>
              <a:ext uri="{FF2B5EF4-FFF2-40B4-BE49-F238E27FC236}">
                <a16:creationId xmlns:a16="http://schemas.microsoft.com/office/drawing/2014/main" id="{3A1E943C-FB74-8C27-9EBD-EEF825D83045}"/>
              </a:ext>
            </a:extLst>
          </p:cNvPr>
          <p:cNvPicPr>
            <a:picLocks noChangeAspect="1"/>
          </p:cNvPicPr>
          <p:nvPr/>
        </p:nvPicPr>
        <p:blipFill>
          <a:blip r:embed="rId3"/>
          <a:stretch>
            <a:fillRect/>
          </a:stretch>
        </p:blipFill>
        <p:spPr>
          <a:xfrm>
            <a:off x="4523389" y="2681723"/>
            <a:ext cx="4622534" cy="2276212"/>
          </a:xfrm>
          <a:prstGeom prst="rect">
            <a:avLst/>
          </a:prstGeom>
        </p:spPr>
      </p:pic>
      <p:pic>
        <p:nvPicPr>
          <p:cNvPr id="10" name="Picture 9">
            <a:extLst>
              <a:ext uri="{FF2B5EF4-FFF2-40B4-BE49-F238E27FC236}">
                <a16:creationId xmlns:a16="http://schemas.microsoft.com/office/drawing/2014/main" id="{11EA4719-A761-3991-A61C-E62B08F026FD}"/>
              </a:ext>
            </a:extLst>
          </p:cNvPr>
          <p:cNvPicPr>
            <a:picLocks noChangeAspect="1"/>
          </p:cNvPicPr>
          <p:nvPr/>
        </p:nvPicPr>
        <p:blipFill>
          <a:blip r:embed="rId4"/>
          <a:stretch>
            <a:fillRect/>
          </a:stretch>
        </p:blipFill>
        <p:spPr>
          <a:xfrm>
            <a:off x="0" y="4401727"/>
            <a:ext cx="4622535" cy="2290192"/>
          </a:xfrm>
          <a:prstGeom prst="rect">
            <a:avLst/>
          </a:prstGeom>
        </p:spPr>
      </p:pic>
      <p:pic>
        <p:nvPicPr>
          <p:cNvPr id="11" name="Picture 10">
            <a:extLst>
              <a:ext uri="{FF2B5EF4-FFF2-40B4-BE49-F238E27FC236}">
                <a16:creationId xmlns:a16="http://schemas.microsoft.com/office/drawing/2014/main" id="{C5FD414E-E8D6-BFCE-6FFE-4832C8C179BC}"/>
              </a:ext>
            </a:extLst>
          </p:cNvPr>
          <p:cNvPicPr>
            <a:picLocks noChangeAspect="1"/>
          </p:cNvPicPr>
          <p:nvPr/>
        </p:nvPicPr>
        <p:blipFill>
          <a:blip r:embed="rId5"/>
          <a:stretch>
            <a:fillRect/>
          </a:stretch>
        </p:blipFill>
        <p:spPr>
          <a:xfrm>
            <a:off x="0" y="1124744"/>
            <a:ext cx="4622535" cy="2304256"/>
          </a:xfrm>
          <a:prstGeom prst="rect">
            <a:avLst/>
          </a:prstGeom>
        </p:spPr>
      </p:pic>
      <p:sp>
        <p:nvSpPr>
          <p:cNvPr id="4" name="TextBox 3">
            <a:extLst>
              <a:ext uri="{FF2B5EF4-FFF2-40B4-BE49-F238E27FC236}">
                <a16:creationId xmlns:a16="http://schemas.microsoft.com/office/drawing/2014/main" id="{A6F28195-D3D6-AAAD-FB85-1CE8A7CF4F82}"/>
              </a:ext>
            </a:extLst>
          </p:cNvPr>
          <p:cNvSpPr txBox="1"/>
          <p:nvPr/>
        </p:nvSpPr>
        <p:spPr>
          <a:xfrm>
            <a:off x="4971974" y="1131349"/>
            <a:ext cx="4062007" cy="1477328"/>
          </a:xfrm>
          <a:prstGeom prst="rect">
            <a:avLst/>
          </a:prstGeom>
          <a:noFill/>
        </p:spPr>
        <p:txBody>
          <a:bodyPr wrap="square" rtlCol="0">
            <a:spAutoFit/>
          </a:bodyPr>
          <a:lstStyle/>
          <a:p>
            <a:r>
              <a:rPr lang="en-GB" dirty="0"/>
              <a:t>In 2022/23, 1,345 women and 4,505 men worked as academic staff in physics cost centres (HESA). 23.0% of physics academic staff were women. </a:t>
            </a:r>
          </a:p>
        </p:txBody>
      </p:sp>
    </p:spTree>
    <p:extLst>
      <p:ext uri="{BB962C8B-B14F-4D97-AF65-F5344CB8AC3E}">
        <p14:creationId xmlns:p14="http://schemas.microsoft.com/office/powerpoint/2010/main" val="296717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BA143-B2B8-D3FA-6697-7553F1A9F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E8563-1539-7559-226F-C4ED355CA8C6}"/>
              </a:ext>
            </a:extLst>
          </p:cNvPr>
          <p:cNvSpPr>
            <a:spLocks noGrp="1"/>
          </p:cNvSpPr>
          <p:nvPr>
            <p:ph type="title"/>
          </p:nvPr>
        </p:nvSpPr>
        <p:spPr>
          <a:xfrm>
            <a:off x="692420" y="0"/>
            <a:ext cx="8229600" cy="1138138"/>
          </a:xfrm>
        </p:spPr>
        <p:txBody>
          <a:bodyPr/>
          <a:lstStyle/>
          <a:p>
            <a:r>
              <a:rPr lang="en-GB" dirty="0"/>
              <a:t>Individual Questionnaires</a:t>
            </a:r>
          </a:p>
        </p:txBody>
      </p:sp>
      <p:sp>
        <p:nvSpPr>
          <p:cNvPr id="3" name="Content Placeholder 2">
            <a:extLst>
              <a:ext uri="{FF2B5EF4-FFF2-40B4-BE49-F238E27FC236}">
                <a16:creationId xmlns:a16="http://schemas.microsoft.com/office/drawing/2014/main" id="{471B2B93-DDD1-A08E-CBD0-55C1C2CD299E}"/>
              </a:ext>
            </a:extLst>
          </p:cNvPr>
          <p:cNvSpPr>
            <a:spLocks noGrp="1"/>
          </p:cNvSpPr>
          <p:nvPr>
            <p:ph idx="1"/>
          </p:nvPr>
        </p:nvSpPr>
        <p:spPr>
          <a:xfrm>
            <a:off x="692420" y="1268760"/>
            <a:ext cx="8229600" cy="3992563"/>
          </a:xfrm>
        </p:spPr>
        <p:txBody>
          <a:bodyPr/>
          <a:lstStyle/>
          <a:p>
            <a:pPr>
              <a:buClr>
                <a:srgbClr val="C1282E"/>
              </a:buClr>
            </a:pPr>
            <a:r>
              <a:rPr lang="en-US" sz="2400" dirty="0">
                <a:solidFill>
                  <a:schemeClr val="tx1"/>
                </a:solidFill>
              </a:rPr>
              <a:t>1251 individuals started the on-line individual questionnaire, and 956 respondents provided enough information for some analysis.  The 956 included: </a:t>
            </a:r>
          </a:p>
          <a:p>
            <a:pPr lvl="1">
              <a:buClr>
                <a:srgbClr val="C1282E"/>
              </a:buClr>
            </a:pPr>
            <a:r>
              <a:rPr lang="en-US" sz="2000" dirty="0">
                <a:solidFill>
                  <a:schemeClr val="tx1"/>
                </a:solidFill>
              </a:rPr>
              <a:t>478 academic/research staff from 93 departments/research units in 65 institutions/research organisations; </a:t>
            </a:r>
          </a:p>
          <a:p>
            <a:pPr lvl="1">
              <a:buClr>
                <a:srgbClr val="C1282E"/>
              </a:buClr>
            </a:pPr>
            <a:r>
              <a:rPr lang="en-US" sz="2000" dirty="0">
                <a:solidFill>
                  <a:schemeClr val="tx1"/>
                </a:solidFill>
              </a:rPr>
              <a:t>37 technical staff from 25 departments/research units in 23 institutions/research organisations; </a:t>
            </a:r>
          </a:p>
          <a:p>
            <a:pPr lvl="1">
              <a:buClr>
                <a:srgbClr val="C1282E"/>
              </a:buClr>
            </a:pPr>
            <a:r>
              <a:rPr lang="en-US" sz="2000" dirty="0">
                <a:solidFill>
                  <a:schemeClr val="tx1"/>
                </a:solidFill>
              </a:rPr>
              <a:t>175 postdoctoral researchers from 53 departments/research units in 40 institutions/research organisations</a:t>
            </a:r>
          </a:p>
          <a:p>
            <a:pPr lvl="1">
              <a:buClr>
                <a:srgbClr val="C1282E"/>
              </a:buClr>
            </a:pPr>
            <a:r>
              <a:rPr lang="en-US" sz="2000" dirty="0">
                <a:solidFill>
                  <a:schemeClr val="tx1"/>
                </a:solidFill>
              </a:rPr>
              <a:t>291 research students from 49 departments/research units in 35 institutions/research organisations began the questionnaire.  </a:t>
            </a:r>
          </a:p>
          <a:p>
            <a:pPr>
              <a:buClr>
                <a:srgbClr val="C1282E"/>
              </a:buClr>
            </a:pPr>
            <a:r>
              <a:rPr lang="en-US" sz="2400" dirty="0">
                <a:solidFill>
                  <a:schemeClr val="tx1"/>
                </a:solidFill>
              </a:rPr>
              <a:t>Women are more likely to have responded than men</a:t>
            </a:r>
            <a:endParaRPr lang="en-GB" sz="2400" dirty="0">
              <a:solidFill>
                <a:schemeClr val="tx1"/>
              </a:solidFill>
            </a:endParaRPr>
          </a:p>
          <a:p>
            <a:pPr marL="979488" indent="-979488">
              <a:buNone/>
            </a:pPr>
            <a:endParaRPr lang="en-GB" sz="2400" dirty="0">
              <a:solidFill>
                <a:schemeClr val="tx1"/>
              </a:solidFill>
            </a:endParaRPr>
          </a:p>
          <a:p>
            <a:endParaRPr lang="en-GB" sz="2400" dirty="0"/>
          </a:p>
        </p:txBody>
      </p:sp>
    </p:spTree>
    <p:extLst>
      <p:ext uri="{BB962C8B-B14F-4D97-AF65-F5344CB8AC3E}">
        <p14:creationId xmlns:p14="http://schemas.microsoft.com/office/powerpoint/2010/main" val="1868935251"/>
      </p:ext>
    </p:extLst>
  </p:cSld>
  <p:clrMapOvr>
    <a:masterClrMapping/>
  </p:clrMapOvr>
</p:sld>
</file>

<file path=ppt/theme/theme1.xml><?xml version="1.0" encoding="utf-8"?>
<a:theme xmlns:a="http://schemas.openxmlformats.org/drawingml/2006/main" name="oxford research and policy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os_ppt__template">
  <a:themeElements>
    <a:clrScheme name="University of Southampton">
      <a:dk1>
        <a:srgbClr val="005C84"/>
      </a:dk1>
      <a:lt1>
        <a:srgbClr val="FFFFFF"/>
      </a:lt1>
      <a:dk2>
        <a:srgbClr val="005C84"/>
      </a:dk2>
      <a:lt2>
        <a:srgbClr val="FFFFFF"/>
      </a:lt2>
      <a:accent1>
        <a:srgbClr val="007C92"/>
      </a:accent1>
      <a:accent2>
        <a:srgbClr val="ABC785"/>
      </a:accent2>
      <a:accent3>
        <a:srgbClr val="983222"/>
      </a:accent3>
      <a:accent4>
        <a:srgbClr val="6A4061"/>
      </a:accent4>
      <a:accent5>
        <a:srgbClr val="D490A8"/>
      </a:accent5>
      <a:accent6>
        <a:srgbClr val="C60C30"/>
      </a:accent6>
      <a:hlink>
        <a:srgbClr val="0098C3"/>
      </a:hlink>
      <a:folHlink>
        <a:srgbClr val="AF94A3"/>
      </a:folHlink>
    </a:clrScheme>
    <a:fontScheme name="University of Southampton">
      <a:majorFont>
        <a:latin typeface="Georgia"/>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2F545A09F24649B091730A51A8EEE5" ma:contentTypeVersion="3" ma:contentTypeDescription="Create a new document." ma:contentTypeScope="" ma:versionID="2cea1c0aeac62884329eceed73062109">
  <xsd:schema xmlns:xsd="http://www.w3.org/2001/XMLSchema" xmlns:xs="http://www.w3.org/2001/XMLSchema" xmlns:p="http://schemas.microsoft.com/office/2006/metadata/properties" xmlns:ns3="f4f467a9-8c73-4518-a866-b8e853ed6972" targetNamespace="http://schemas.microsoft.com/office/2006/metadata/properties" ma:root="true" ma:fieldsID="a27a85bd964333174c81779b0d4279f2" ns3:_="">
    <xsd:import namespace="f4f467a9-8c73-4518-a866-b8e853ed6972"/>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467a9-8c73-4518-a866-b8e853ed697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9E26CB-B44C-4E0B-A31A-9760193E6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f467a9-8c73-4518-a866-b8e853ed6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19CC19-EA29-4FE5-8810-38225DE6F124}">
  <ds:schemaRefs>
    <ds:schemaRef ds:uri="http://schemas.microsoft.com/sharepoint/v3/contenttype/forms"/>
  </ds:schemaRefs>
</ds:datastoreItem>
</file>

<file path=customXml/itemProps3.xml><?xml version="1.0" encoding="utf-8"?>
<ds:datastoreItem xmlns:ds="http://schemas.openxmlformats.org/officeDocument/2006/customXml" ds:itemID="{83A05B58-56DA-4133-A324-0F6ABF4D22DF}">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f4f467a9-8c73-4518-a866-b8e853ed6972"/>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0</TotalTime>
  <Words>1356</Words>
  <Application>Microsoft Macintosh PowerPoint</Application>
  <PresentationFormat>On-screen Show (4:3)</PresentationFormat>
  <Paragraphs>132</Paragraphs>
  <Slides>33</Slides>
  <Notes>26</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Candara</vt:lpstr>
      <vt:lpstr>Georgia</vt:lpstr>
      <vt:lpstr>Lucida Sans</vt:lpstr>
      <vt:lpstr>oxford research and policy 2</vt:lpstr>
      <vt:lpstr>1_uos_ppt__template</vt:lpstr>
      <vt:lpstr>The Astronomy and Geophysics Workforce</vt:lpstr>
      <vt:lpstr>Background</vt:lpstr>
      <vt:lpstr>Methodology</vt:lpstr>
      <vt:lpstr>Department Questionnaire</vt:lpstr>
      <vt:lpstr>Department Questionnaire: issues</vt:lpstr>
      <vt:lpstr>Department Questionnaire: Headline Findings</vt:lpstr>
      <vt:lpstr>First Degrees</vt:lpstr>
      <vt:lpstr>Academic Staff who are women</vt:lpstr>
      <vt:lpstr>Individual Questionnaires</vt:lpstr>
      <vt:lpstr>Representation of women</vt:lpstr>
      <vt:lpstr>Ethnicity of respondents</vt:lpstr>
      <vt:lpstr>Ethnicity of British respondents</vt:lpstr>
      <vt:lpstr>Ethnicity by age: Census Data</vt:lpstr>
      <vt:lpstr>Disability</vt:lpstr>
      <vt:lpstr>Religion</vt:lpstr>
      <vt:lpstr>Sexual Orientation</vt:lpstr>
      <vt:lpstr>Sexual orientation: Postdoctoral research associates</vt:lpstr>
      <vt:lpstr>Sexual orientation: Postdoctoral research associates</vt:lpstr>
      <vt:lpstr>Sexual orientation: Postgraduate Research Students</vt:lpstr>
      <vt:lpstr>Sexual orientation: Postgraduate Research Students</vt:lpstr>
      <vt:lpstr>Children: Permanent Staff</vt:lpstr>
      <vt:lpstr>Children: Permanent Staff by Age</vt:lpstr>
      <vt:lpstr>Postdoctoral research associates: most likely roles</vt:lpstr>
      <vt:lpstr>Postgraduate research students: most likely roles</vt:lpstr>
      <vt:lpstr>Proportions of time spent on different activities by Postdoctoral Research Associates</vt:lpstr>
      <vt:lpstr>Proportions of time spent on different activities by Professors</vt:lpstr>
      <vt:lpstr>Proportion of research effort at various wavelengths by permanent staff </vt:lpstr>
      <vt:lpstr>Astronomy Research Areas</vt:lpstr>
      <vt:lpstr>PowerPoint Presentation</vt:lpstr>
      <vt:lpstr>PowerPoint Presentation</vt:lpstr>
      <vt:lpstr>Solar System Science Research Areas</vt:lpstr>
      <vt:lpstr>PowerPoint Presentation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dc:title>
  <dc:creator>Sean McWhinnie</dc:creator>
  <cp:lastModifiedBy>Robert Massey</cp:lastModifiedBy>
  <cp:revision>438</cp:revision>
  <cp:lastPrinted>2018-12-05T10:25:17Z</cp:lastPrinted>
  <dcterms:created xsi:type="dcterms:W3CDTF">2010-02-01T10:55:23Z</dcterms:created>
  <dcterms:modified xsi:type="dcterms:W3CDTF">2025-08-04T08:27:27Z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0x010100412F545A09F24649B091730A51A8EEE5</vt:lpwstr>
  </property>
</Properties>
</file>